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3" r:id="rId1"/>
    <p:sldMasterId id="2147484270" r:id="rId2"/>
  </p:sldMasterIdLst>
  <p:notesMasterIdLst>
    <p:notesMasterId r:id="rId43"/>
  </p:notesMasterIdLst>
  <p:handoutMasterIdLst>
    <p:handoutMasterId r:id="rId44"/>
  </p:handoutMasterIdLst>
  <p:sldIdLst>
    <p:sldId id="284" r:id="rId3"/>
    <p:sldId id="283" r:id="rId4"/>
    <p:sldId id="285" r:id="rId5"/>
    <p:sldId id="278" r:id="rId6"/>
    <p:sldId id="281" r:id="rId7"/>
    <p:sldId id="282" r:id="rId8"/>
    <p:sldId id="275" r:id="rId9"/>
    <p:sldId id="272" r:id="rId10"/>
    <p:sldId id="279" r:id="rId11"/>
    <p:sldId id="280" r:id="rId12"/>
    <p:sldId id="277" r:id="rId13"/>
    <p:sldId id="270" r:id="rId14"/>
    <p:sldId id="273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7" r:id="rId32"/>
    <p:sldId id="302" r:id="rId33"/>
    <p:sldId id="304" r:id="rId34"/>
    <p:sldId id="305" r:id="rId35"/>
    <p:sldId id="306" r:id="rId36"/>
    <p:sldId id="308" r:id="rId37"/>
    <p:sldId id="309" r:id="rId38"/>
    <p:sldId id="310" r:id="rId39"/>
    <p:sldId id="311" r:id="rId40"/>
    <p:sldId id="303" r:id="rId41"/>
    <p:sldId id="31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etlý štýl 3 - zvýrazneni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etlý štýl 3 - zvýrazneni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7580" autoAdjust="0"/>
  </p:normalViewPr>
  <p:slideViewPr>
    <p:cSldViewPr>
      <p:cViewPr>
        <p:scale>
          <a:sx n="58" d="100"/>
          <a:sy n="58" d="100"/>
        </p:scale>
        <p:origin x="-96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AB48C-995D-4574-9C1E-F057EA18FEDA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98F9C-E5FD-4951-B371-89711A816F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6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51BD5-6E71-456F-A8B1-FB39ADE7119C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19B1A-F377-48ED-9E37-23E35C2D8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0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39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Co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umím</a:t>
            </a:r>
            <a:endParaRPr lang="sk-S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Aplikácia umožňuje z</a:t>
            </a:r>
            <a:r>
              <a:rPr lang="en-GB" sz="1200" dirty="0" err="1" smtClean="0"/>
              <a:t>hromažďovať</a:t>
            </a:r>
            <a:r>
              <a:rPr lang="en-GB" sz="1200" dirty="0" smtClean="0"/>
              <a:t> </a:t>
            </a:r>
            <a:r>
              <a:rPr lang="en-GB" sz="1200" dirty="0" err="1" smtClean="0"/>
              <a:t>dôkazy</a:t>
            </a:r>
            <a:r>
              <a:rPr lang="en-GB" sz="1200" dirty="0" smtClean="0"/>
              <a:t> o tom, </a:t>
            </a:r>
            <a:r>
              <a:rPr lang="en-GB" sz="1200" dirty="0" err="1" smtClean="0"/>
              <a:t>čo</a:t>
            </a:r>
            <a:r>
              <a:rPr lang="en-GB" sz="1200" dirty="0" smtClean="0"/>
              <a:t> </a:t>
            </a:r>
            <a:r>
              <a:rPr lang="en-GB" sz="1200" dirty="0" err="1" smtClean="0"/>
              <a:t>dieťa</a:t>
            </a:r>
            <a:r>
              <a:rPr lang="en-GB" sz="1200" dirty="0" smtClean="0"/>
              <a:t> </a:t>
            </a:r>
            <a:r>
              <a:rPr lang="en-GB" sz="1200" dirty="0" err="1" smtClean="0"/>
              <a:t>dokázalo</a:t>
            </a:r>
            <a:r>
              <a:rPr lang="en-GB" sz="1200" dirty="0" smtClean="0"/>
              <a:t> v </a:t>
            </a:r>
            <a:r>
              <a:rPr lang="en-GB" sz="1200" dirty="0" err="1" smtClean="0"/>
              <a:t>škole</a:t>
            </a:r>
            <a:r>
              <a:rPr lang="sk-SK" sz="1200" dirty="0" smtClean="0"/>
              <a:t> i </a:t>
            </a:r>
            <a:r>
              <a:rPr lang="en-GB" sz="1200" dirty="0" err="1" smtClean="0"/>
              <a:t>mimo</a:t>
            </a:r>
            <a:r>
              <a:rPr lang="en-GB" sz="1200" dirty="0" smtClean="0"/>
              <a:t> </a:t>
            </a:r>
            <a:r>
              <a:rPr lang="en-GB" sz="1200" dirty="0" err="1" smtClean="0"/>
              <a:t>nej</a:t>
            </a:r>
            <a:r>
              <a:rPr lang="sk-SK" sz="1200" dirty="0" smtClean="0"/>
              <a:t>;</a:t>
            </a:r>
            <a:r>
              <a:rPr lang="en-GB" sz="1200" dirty="0" smtClean="0"/>
              <a:t> </a:t>
            </a:r>
            <a:r>
              <a:rPr lang="en-GB" sz="1200" dirty="0" err="1" smtClean="0"/>
              <a:t>dáva</a:t>
            </a:r>
            <a:r>
              <a:rPr lang="en-GB" sz="1200" dirty="0" smtClean="0"/>
              <a:t> </a:t>
            </a:r>
            <a:r>
              <a:rPr lang="en-GB" sz="1200" dirty="0" err="1" smtClean="0"/>
              <a:t>priestor</a:t>
            </a:r>
            <a:r>
              <a:rPr lang="en-GB" sz="1200" dirty="0" smtClean="0"/>
              <a:t> </a:t>
            </a:r>
            <a:r>
              <a:rPr lang="sk-SK" sz="1200" dirty="0" smtClean="0"/>
              <a:t>p</a:t>
            </a:r>
            <a:r>
              <a:rPr lang="en-GB" sz="1200" dirty="0" smtClean="0"/>
              <a:t>re sebahodnotenie</a:t>
            </a:r>
            <a:r>
              <a:rPr lang="sk-SK" sz="1200" dirty="0" smtClean="0"/>
              <a:t> (</a:t>
            </a:r>
            <a:r>
              <a:rPr lang="en-GB" sz="1200" dirty="0" err="1" smtClean="0"/>
              <a:t>pretože</a:t>
            </a:r>
            <a:r>
              <a:rPr lang="en-GB" sz="1200" dirty="0" smtClean="0"/>
              <a:t> </a:t>
            </a:r>
            <a:r>
              <a:rPr lang="en-GB" sz="1200" dirty="0" err="1" smtClean="0"/>
              <a:t>opis</a:t>
            </a:r>
            <a:r>
              <a:rPr lang="en-GB" sz="1200" dirty="0" smtClean="0"/>
              <a:t> </a:t>
            </a:r>
            <a:r>
              <a:rPr lang="en-GB" sz="1200" dirty="0" err="1" smtClean="0"/>
              <a:t>dôkazu</a:t>
            </a:r>
            <a:r>
              <a:rPr lang="sk-SK" sz="1200" dirty="0" smtClean="0"/>
              <a:t> -</a:t>
            </a:r>
            <a:r>
              <a:rPr lang="en-GB" sz="1200" dirty="0" smtClean="0"/>
              <a:t> v </a:t>
            </a:r>
            <a:r>
              <a:rPr lang="en-GB" sz="1200" dirty="0" err="1" smtClean="0"/>
              <a:t>čom</a:t>
            </a:r>
            <a:r>
              <a:rPr lang="sk-SK" sz="1200" baseline="0" dirty="0" smtClean="0"/>
              <a:t> </a:t>
            </a:r>
            <a:r>
              <a:rPr lang="en-GB" sz="1200" dirty="0" err="1" smtClean="0"/>
              <a:t>spočíva</a:t>
            </a:r>
            <a:r>
              <a:rPr lang="sk-SK" sz="1200" dirty="0" smtClean="0"/>
              <a:t> jeho</a:t>
            </a:r>
            <a:r>
              <a:rPr lang="en-GB" sz="1200" dirty="0" smtClean="0"/>
              <a:t> </a:t>
            </a:r>
            <a:r>
              <a:rPr lang="en-GB" sz="1200" dirty="0" err="1" smtClean="0"/>
              <a:t>hodnota</a:t>
            </a:r>
            <a:r>
              <a:rPr lang="en-GB" sz="1200" dirty="0" smtClean="0"/>
              <a:t> a</a:t>
            </a:r>
            <a:r>
              <a:rPr lang="sk-SK" sz="1200" dirty="0" smtClean="0"/>
              <a:t> </a:t>
            </a:r>
            <a:r>
              <a:rPr lang="en-GB" sz="1200" dirty="0" smtClean="0"/>
              <a:t>o </a:t>
            </a:r>
            <a:r>
              <a:rPr lang="en-GB" sz="1200" dirty="0" err="1" smtClean="0"/>
              <a:t>čom</a:t>
            </a:r>
            <a:r>
              <a:rPr lang="en-GB" sz="1200" dirty="0" smtClean="0"/>
              <a:t> </a:t>
            </a:r>
            <a:r>
              <a:rPr lang="en-GB" sz="1200" dirty="0" err="1" smtClean="0"/>
              <a:t>vypoved</a:t>
            </a:r>
            <a:r>
              <a:rPr lang="sk-SK" sz="1200" dirty="0" smtClean="0"/>
              <a:t>á</a:t>
            </a:r>
            <a:r>
              <a:rPr lang="en-GB" sz="1200" dirty="0" smtClean="0"/>
              <a:t> </a:t>
            </a:r>
            <a:r>
              <a:rPr lang="sk-SK" sz="1200" dirty="0" smtClean="0"/>
              <a:t>–</a:t>
            </a:r>
            <a:r>
              <a:rPr lang="en-GB" sz="1200" dirty="0" smtClean="0"/>
              <a:t> </a:t>
            </a:r>
            <a:r>
              <a:rPr lang="en-GB" sz="1200" dirty="0" err="1" smtClean="0"/>
              <a:t>zapisuje</a:t>
            </a:r>
            <a:r>
              <a:rPr lang="sk-SK" sz="1200" dirty="0" smtClean="0"/>
              <a:t> </a:t>
            </a:r>
            <a:r>
              <a:rPr lang="en-GB" sz="1200" dirty="0" smtClean="0"/>
              <a:t>do </a:t>
            </a:r>
            <a:r>
              <a:rPr lang="en-GB" sz="1200" dirty="0" err="1" smtClean="0"/>
              <a:t>portfólia</a:t>
            </a:r>
            <a:r>
              <a:rPr lang="en-GB" sz="1200" dirty="0" smtClean="0"/>
              <a:t> </a:t>
            </a:r>
            <a:r>
              <a:rPr lang="en-GB" sz="1200" dirty="0" err="1" smtClean="0"/>
              <a:t>dieťa</a:t>
            </a:r>
            <a:r>
              <a:rPr lang="sk-SK" sz="1200" dirty="0" smtClean="0"/>
              <a:t>).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84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000" dirty="0" smtClean="0"/>
              <a:t>Vznikla v roku 1993 vo Švajčiarsku </a:t>
            </a:r>
          </a:p>
          <a:p>
            <a:r>
              <a:rPr lang="sk-SK" sz="1000" dirty="0" smtClean="0"/>
              <a:t>CH-Q je skratka „</a:t>
            </a:r>
            <a:r>
              <a:rPr lang="sk-SK" sz="1000" dirty="0" err="1" smtClean="0"/>
              <a:t>S</a:t>
            </a:r>
            <a:r>
              <a:rPr lang="sk-SK" sz="1000" b="1" dirty="0" err="1" smtClean="0"/>
              <a:t>CH</a:t>
            </a:r>
            <a:r>
              <a:rPr lang="sk-SK" sz="1000" dirty="0" err="1" smtClean="0"/>
              <a:t>weizerische</a:t>
            </a:r>
            <a:r>
              <a:rPr lang="sk-SK" sz="1000" dirty="0" smtClean="0"/>
              <a:t> </a:t>
            </a:r>
            <a:r>
              <a:rPr lang="sk-SK" sz="1000" b="1" dirty="0" err="1" smtClean="0"/>
              <a:t>Q</a:t>
            </a:r>
            <a:r>
              <a:rPr lang="sk-SK" sz="1000" dirty="0" err="1" smtClean="0"/>
              <a:t>ualifikationprogramm</a:t>
            </a:r>
            <a:r>
              <a:rPr lang="sk-SK" sz="1000" dirty="0" smtClean="0"/>
              <a:t> </a:t>
            </a:r>
            <a:r>
              <a:rPr lang="sk-SK" sz="1000" dirty="0" err="1" smtClean="0"/>
              <a:t>zur</a:t>
            </a:r>
            <a:r>
              <a:rPr lang="sk-SK" sz="1000" dirty="0" smtClean="0"/>
              <a:t> </a:t>
            </a:r>
            <a:r>
              <a:rPr lang="sk-SK" sz="1000" dirty="0" err="1" smtClean="0"/>
              <a:t>Berufslaufbahn</a:t>
            </a:r>
            <a:r>
              <a:rPr lang="sk-SK" sz="1000" dirty="0" smtClean="0"/>
              <a:t>“ </a:t>
            </a:r>
            <a:r>
              <a:rPr lang="sk-SK" sz="1000" b="1" dirty="0" smtClean="0"/>
              <a:t>(Švajčiarsky kariérový kvalifikačný program)</a:t>
            </a:r>
          </a:p>
          <a:p>
            <a:r>
              <a:rPr lang="sk-SK" sz="1000" dirty="0" smtClean="0"/>
              <a:t>Niekoľkodňový tréning v malých skupinách (8-14 osôb) </a:t>
            </a:r>
          </a:p>
          <a:p>
            <a:r>
              <a:rPr lang="sk-SK" sz="1000" dirty="0" smtClean="0"/>
              <a:t>Metóda pre rozvoj portfólia a získavanie dôkazov kompetencií.</a:t>
            </a:r>
          </a:p>
          <a:p>
            <a:pPr>
              <a:buNone/>
            </a:pPr>
            <a:endParaRPr lang="sk-SK" sz="1000" b="1" dirty="0" smtClean="0"/>
          </a:p>
          <a:p>
            <a:pPr>
              <a:buNone/>
            </a:pPr>
            <a:r>
              <a:rPr lang="sk-SK" sz="1000" b="0" dirty="0" smtClean="0"/>
              <a:t>Hlavný cieľ: ďalší individuálny rozvoj mládeže a dospelých vo vzdelávaní a kariére. </a:t>
            </a:r>
          </a:p>
          <a:p>
            <a:pPr>
              <a:buNone/>
            </a:pPr>
            <a:r>
              <a:rPr lang="sk-SK" sz="1000" dirty="0" smtClean="0"/>
              <a:t>Umožňuje:</a:t>
            </a:r>
          </a:p>
          <a:p>
            <a:r>
              <a:rPr lang="sk-SK" sz="1000" dirty="0" smtClean="0"/>
              <a:t>Cieľavedomé pracovanie s kompetenciami </a:t>
            </a:r>
          </a:p>
          <a:p>
            <a:r>
              <a:rPr lang="sk-SK" sz="1000" dirty="0" smtClean="0"/>
              <a:t>Uznávanie kvalifikácií na trhu práce</a:t>
            </a:r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4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7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/>
              <a:t> „Pýtali sme sa profesionálov a uznávaných odborníkov“</a:t>
            </a:r>
            <a:r>
              <a:rPr lang="sk-SK" baseline="0" dirty="0" smtClean="0"/>
              <a:t> (to číslo by som tam nedával)</a:t>
            </a:r>
          </a:p>
          <a:p>
            <a:pPr>
              <a:buFontTx/>
              <a:buChar char="-"/>
            </a:pPr>
            <a:r>
              <a:rPr lang="sk-SK" dirty="0" smtClean="0"/>
              <a:t> „Sieťovanie a zdieľanie aktuálnych informácií“ (zmena pádu v prvom slove)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4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6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4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51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Zachytáva vývin a pokrok za určité časové obdobie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Pomáha pri identifikácií zložiek (nielen kariérových) kompetencií a umožňuje hodnotenie ich nadobúdania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Vo vzdelávaní: je dôležitou spätnou väzbou pre učiteľa i žiaka; umožňuje učiteľovi voliť optimálne postupy práce so žiakom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Obsahuje záznamy a materiály, ktoré potvrdzujú kompetencie v konkrétnych oblastiach.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Zachytáva životné skúsenosti a všetko to, čo ste sa v živote naučili a k tomu sa vzťahujúce reflexie.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Celkový prehľad toho, čoho ste schopní, čo dokážete (kompetencií a kvalít), ktorý obsahuje dôkazné podklady/ produkty/ reflexie.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Fascikel, škatuľa, tvrdé dosky a pod. (kreativite sa medze nekladú)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Dokument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 smtClean="0"/>
              <a:t>Online portfólio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19B1A-F377-48ED-9E37-23E35C2D8A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1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28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4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88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8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7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5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9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4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0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3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0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7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10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7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11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4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3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0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  <p:sldLayoutId id="2147484268" r:id="rId15"/>
    <p:sldLayoutId id="21474842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28B8-BAC7-4CD6-B8F4-F51E2599C145}" type="datetimeFigureOut">
              <a:rPr lang="en-GB" smtClean="0"/>
              <a:pPr/>
              <a:t>17/02/2016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340B-FE80-4654-9634-115D871A0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3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vojkariery.s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JxuSIIYsUI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5300" b="1" i="1" dirty="0" smtClean="0"/>
              <a:t>Zážitkové </a:t>
            </a:r>
            <a:r>
              <a:rPr lang="sk-SK" sz="5300" b="1" i="1" dirty="0"/>
              <a:t>kariérové poradenstvo </a:t>
            </a:r>
            <a:r>
              <a:rPr lang="sk-SK" i="1" dirty="0" smtClean="0"/>
              <a:t/>
            </a:r>
            <a:br>
              <a:rPr lang="sk-SK" i="1" dirty="0" smtClean="0"/>
            </a:br>
            <a:r>
              <a:rPr lang="sk-SK" sz="4000" i="1" dirty="0" smtClean="0"/>
              <a:t>Kým </a:t>
            </a:r>
            <a:r>
              <a:rPr lang="sk-SK" sz="4000" i="1" dirty="0"/>
              <a:t>chceš byť</a:t>
            </a:r>
            <a:r>
              <a:rPr lang="sk-SK" sz="4000" i="1" dirty="0" smtClean="0"/>
              <a:t>?</a:t>
            </a:r>
            <a:r>
              <a:rPr lang="sk-SK" i="1" dirty="0" smtClean="0"/>
              <a:t/>
            </a:r>
            <a:br>
              <a:rPr lang="sk-SK" i="1" dirty="0" smtClean="0"/>
            </a:b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Martin Martinkovič</a:t>
            </a:r>
          </a:p>
          <a:p>
            <a:r>
              <a:rPr lang="sk-SK" dirty="0" smtClean="0"/>
              <a:t>martinkovic.martin@gmail.com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2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1280890"/>
          </a:xfrm>
        </p:spPr>
        <p:txBody>
          <a:bodyPr/>
          <a:lstStyle/>
          <a:p>
            <a:r>
              <a:rPr lang="sk-SK" dirty="0" smtClean="0"/>
              <a:t>Hlavné ciele – piliere Združenia: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060847"/>
            <a:ext cx="7240057" cy="388843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k-SK" sz="2000" b="1" dirty="0"/>
              <a:t>Združovať a sieťovať odborníkov</a:t>
            </a:r>
            <a:r>
              <a:rPr lang="sk-SK" sz="2000" dirty="0"/>
              <a:t> a podporovať spoluprácu a výmenu informácií, skúseností a </a:t>
            </a:r>
            <a:r>
              <a:rPr lang="sk-SK" sz="2000" dirty="0" smtClean="0"/>
              <a:t>dobrej praxe </a:t>
            </a:r>
            <a:r>
              <a:rPr lang="sk-SK" sz="2000" dirty="0"/>
              <a:t>z domova a zo </a:t>
            </a:r>
            <a:r>
              <a:rPr lang="sk-SK" sz="2000" dirty="0" smtClean="0"/>
              <a:t>zahraničia.</a:t>
            </a:r>
            <a:endParaRPr lang="sk-SK" sz="2000" dirty="0"/>
          </a:p>
          <a:p>
            <a:pPr>
              <a:buFont typeface="+mj-lt"/>
              <a:buAutoNum type="arabicPeriod"/>
            </a:pPr>
            <a:r>
              <a:rPr lang="sk-SK" sz="2000" b="1" dirty="0"/>
              <a:t>Podporovať odborný rast a vzdelávanie odborníkov</a:t>
            </a:r>
            <a:r>
              <a:rPr lang="sk-SK" sz="2000" dirty="0"/>
              <a:t> </a:t>
            </a:r>
            <a:r>
              <a:rPr lang="sk-SK" sz="2000" dirty="0" smtClean="0"/>
              <a:t>    pôsobiacich v </a:t>
            </a:r>
            <a:r>
              <a:rPr lang="sk-SK" sz="2000" dirty="0"/>
              <a:t>oblasti kariérového poradenstva a rozvoja </a:t>
            </a:r>
            <a:r>
              <a:rPr lang="sk-SK" sz="2000" dirty="0" smtClean="0"/>
              <a:t>kariéry.</a:t>
            </a:r>
            <a:endParaRPr lang="sk-SK" sz="2000" dirty="0"/>
          </a:p>
          <a:p>
            <a:pPr>
              <a:buFont typeface="+mj-lt"/>
              <a:buAutoNum type="arabicPeriod"/>
            </a:pPr>
            <a:r>
              <a:rPr lang="sk-SK" sz="2000" b="1" dirty="0"/>
              <a:t>Šíriť povedomie o kariérovom poradenstve</a:t>
            </a:r>
            <a:r>
              <a:rPr lang="sk-SK" sz="2000" dirty="0"/>
              <a:t> a rozvoji kariéry a zlepšovať prístup k poradenstvu pre všetkých ľudí v akomkoľvek okamihu a situácii ich </a:t>
            </a:r>
            <a:r>
              <a:rPr lang="sk-SK" sz="2000" dirty="0" smtClean="0"/>
              <a:t>života.</a:t>
            </a:r>
            <a:endParaRPr lang="sk-SK" sz="2000" dirty="0"/>
          </a:p>
          <a:p>
            <a:pPr>
              <a:buFont typeface="+mj-lt"/>
              <a:buAutoNum type="arabicPeriod"/>
            </a:pPr>
            <a:r>
              <a:rPr lang="sk-SK" sz="2000" b="1" dirty="0"/>
              <a:t>Presadzovať záujmy kariérového poradenstva a rozvoja </a:t>
            </a:r>
            <a:r>
              <a:rPr lang="sk-SK" sz="2000" b="1" dirty="0" smtClean="0"/>
              <a:t>kariéry</a:t>
            </a:r>
            <a:r>
              <a:rPr lang="sk-SK" sz="2000" dirty="0" smtClean="0"/>
              <a:t>.</a:t>
            </a:r>
            <a:endParaRPr lang="sk-SK" sz="2000" dirty="0"/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94" y="28329"/>
            <a:ext cx="2180615" cy="1456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4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280890"/>
          </a:xfrm>
        </p:spPr>
        <p:txBody>
          <a:bodyPr/>
          <a:lstStyle/>
          <a:p>
            <a:r>
              <a:rPr lang="sk-SK" dirty="0" smtClean="0"/>
              <a:t>Míľniky: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268760"/>
            <a:ext cx="7344816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1"/>
                </a:solidFill>
              </a:rPr>
              <a:t>Jún 2014: ustanovenie prípravného výboru, spracovanie  základných dokumentov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1"/>
                </a:solidFill>
              </a:rPr>
              <a:t>Október 2014: </a:t>
            </a:r>
            <a:r>
              <a:rPr lang="sk-SK" b="1" dirty="0" smtClean="0">
                <a:solidFill>
                  <a:schemeClr val="tx1"/>
                </a:solidFill>
              </a:rPr>
              <a:t>vznik občianskeho združenia </a:t>
            </a:r>
            <a:r>
              <a:rPr lang="sk-SK" dirty="0" smtClean="0">
                <a:solidFill>
                  <a:schemeClr val="tx1"/>
                </a:solidFill>
              </a:rPr>
              <a:t>fyzických </a:t>
            </a:r>
            <a:r>
              <a:rPr lang="sk-SK" dirty="0">
                <a:solidFill>
                  <a:schemeClr val="tx1"/>
                </a:solidFill>
              </a:rPr>
              <a:t>a právnických osôb, </a:t>
            </a:r>
            <a:r>
              <a:rPr lang="sk-SK" dirty="0" smtClean="0">
                <a:solidFill>
                  <a:schemeClr val="tx1"/>
                </a:solidFill>
              </a:rPr>
              <a:t>registrácia Združenia na MV SR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1"/>
                </a:solidFill>
              </a:rPr>
              <a:t>November 2014: </a:t>
            </a:r>
            <a:r>
              <a:rPr lang="sk-SK" b="1" dirty="0">
                <a:solidFill>
                  <a:schemeClr val="tx1"/>
                </a:solidFill>
              </a:rPr>
              <a:t>Ustanovujúce Valné zhromaždenie </a:t>
            </a:r>
            <a:r>
              <a:rPr lang="sk-SK" b="1" dirty="0" smtClean="0">
                <a:solidFill>
                  <a:schemeClr val="tx1"/>
                </a:solidFill>
              </a:rPr>
              <a:t>            </a:t>
            </a:r>
            <a:r>
              <a:rPr lang="sk-SK" dirty="0" smtClean="0">
                <a:solidFill>
                  <a:schemeClr val="tx1"/>
                </a:solidFill>
              </a:rPr>
              <a:t>vo </a:t>
            </a:r>
            <a:r>
              <a:rPr lang="sk-SK" dirty="0">
                <a:solidFill>
                  <a:schemeClr val="tx1"/>
                </a:solidFill>
              </a:rPr>
              <a:t>Zvolene, </a:t>
            </a:r>
            <a:r>
              <a:rPr lang="sk-SK" dirty="0" smtClean="0">
                <a:solidFill>
                  <a:schemeClr val="tx1"/>
                </a:solidFill>
              </a:rPr>
              <a:t>schválenie základných dokumentov, voľba orgánov Združenia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1"/>
                </a:solidFill>
              </a:rPr>
              <a:t>Február 2015: vznik webstránky – </a:t>
            </a:r>
            <a:r>
              <a:rPr lang="sk-SK" b="1" dirty="0" smtClean="0">
                <a:solidFill>
                  <a:schemeClr val="tx1"/>
                </a:solidFill>
                <a:hlinkClick r:id="rId3"/>
              </a:rPr>
              <a:t>www.rozvojkariery.sk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endParaRPr lang="sk-SK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1"/>
                </a:solidFill>
              </a:rPr>
              <a:t>Apríl 2015: Združenie sa prvý raz predstavuje verejnosti            na </a:t>
            </a:r>
            <a:r>
              <a:rPr lang="sk-SK" b="1" dirty="0" smtClean="0">
                <a:solidFill>
                  <a:schemeClr val="tx1"/>
                </a:solidFill>
              </a:rPr>
              <a:t>Job Expo 2015 v Nitre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1"/>
                </a:solidFill>
              </a:rPr>
              <a:t>Jún – August 2015: Združenie spracovalo </a:t>
            </a:r>
            <a:r>
              <a:rPr lang="sk-SK" b="1" dirty="0" smtClean="0">
                <a:solidFill>
                  <a:schemeClr val="tx1"/>
                </a:solidFill>
              </a:rPr>
              <a:t>návrh</a:t>
            </a:r>
            <a:r>
              <a:rPr lang="sk-SK" dirty="0" smtClean="0">
                <a:solidFill>
                  <a:schemeClr val="tx1"/>
                </a:solidFill>
              </a:rPr>
              <a:t> troch </a:t>
            </a:r>
            <a:r>
              <a:rPr lang="sk-SK" b="1" dirty="0" smtClean="0">
                <a:solidFill>
                  <a:schemeClr val="tx1"/>
                </a:solidFill>
              </a:rPr>
              <a:t>štandardov povolaní </a:t>
            </a:r>
            <a:r>
              <a:rPr lang="sk-SK" dirty="0" smtClean="0">
                <a:solidFill>
                  <a:schemeClr val="tx1"/>
                </a:solidFill>
              </a:rPr>
              <a:t>z oblasti kariérového poradenstva       pre Národnú sústavu povolaní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1"/>
                </a:solidFill>
              </a:rPr>
              <a:t>Október 2015: ZKPRK sa zúčastnilo veľtrhu </a:t>
            </a:r>
            <a:r>
              <a:rPr lang="sk-SK" b="1" dirty="0" smtClean="0">
                <a:solidFill>
                  <a:schemeClr val="tx1"/>
                </a:solidFill>
              </a:rPr>
              <a:t>Gaudeamus v  Nitre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tx1"/>
                </a:solidFill>
              </a:rPr>
              <a:t>Január 2016:  ZKPRK sa zúčastnilo veľtrhu </a:t>
            </a:r>
            <a:r>
              <a:rPr lang="sk-SK" b="1" dirty="0" smtClean="0">
                <a:solidFill>
                  <a:schemeClr val="tx1"/>
                </a:solidFill>
              </a:rPr>
              <a:t>Gaudeamus v Prahe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b="1" dirty="0">
              <a:solidFill>
                <a:schemeClr val="tx1"/>
              </a:solidFill>
            </a:endParaRP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7681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716658"/>
          </a:xfrm>
        </p:spPr>
        <p:txBody>
          <a:bodyPr/>
          <a:lstStyle/>
          <a:p>
            <a:r>
              <a:rPr lang="sk-SK" dirty="0" smtClean="0"/>
              <a:t>Naše ďalšie aktivity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84784"/>
            <a:ext cx="6984775" cy="4824536"/>
          </a:xfrm>
        </p:spPr>
        <p:txBody>
          <a:bodyPr>
            <a:normAutofit lnSpcReduction="10000"/>
          </a:bodyPr>
          <a:lstStyle/>
          <a:p>
            <a:pPr indent="-342900">
              <a:buFont typeface="Wingdings" panose="05000000000000000000" pitchFamily="2" charset="2"/>
              <a:buChar char="ü"/>
            </a:pPr>
            <a:r>
              <a:rPr lang="sk-SK" b="1" dirty="0" smtClean="0"/>
              <a:t>vydávanie newslettra </a:t>
            </a:r>
            <a:r>
              <a:rPr lang="sk-SK" dirty="0" smtClean="0"/>
              <a:t>(štvrťročne), prezentácia odborných príspevkov, aktuálnych informácií, blogov a pod. k téme kariérového poradenstva a rozvoja kariéry na webstránke Združenia</a:t>
            </a:r>
            <a:endParaRPr lang="sk-SK" dirty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sk-SK" b="1" dirty="0" smtClean="0"/>
              <a:t>aktívna </a:t>
            </a:r>
            <a:r>
              <a:rPr lang="sk-SK" b="1" dirty="0" smtClean="0"/>
              <a:t>účasť </a:t>
            </a:r>
            <a:r>
              <a:rPr lang="sk-SK" b="1" dirty="0" smtClean="0"/>
              <a:t>a poskytovanie kariérového poradenstva na </a:t>
            </a:r>
            <a:r>
              <a:rPr lang="sk-SK" b="1" dirty="0" smtClean="0"/>
              <a:t>veľtrhoch </a:t>
            </a:r>
            <a:r>
              <a:rPr lang="sk-SK" dirty="0" smtClean="0"/>
              <a:t>pracovných a vzdelávacích príležitostí na Slovensku a v rámci EÚ (napr. </a:t>
            </a:r>
            <a:r>
              <a:rPr lang="sk-SK" i="1" dirty="0" smtClean="0"/>
              <a:t>Práca a kariéra</a:t>
            </a:r>
            <a:r>
              <a:rPr lang="sk-SK" dirty="0" smtClean="0"/>
              <a:t>, 20.-21. 10. 2015, Trnava; </a:t>
            </a:r>
            <a:r>
              <a:rPr lang="sk-SK" i="1" dirty="0" smtClean="0"/>
              <a:t>Svet práce</a:t>
            </a:r>
            <a:r>
              <a:rPr lang="sk-SK" dirty="0" smtClean="0"/>
              <a:t>, 18.-19. 11. 2015, Košice)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b="1" dirty="0" smtClean="0"/>
              <a:t>organizovanie klubových stretnutí členov </a:t>
            </a:r>
            <a:r>
              <a:rPr lang="sk-SK" dirty="0" smtClean="0"/>
              <a:t>Združenia                 v jednotlivých regiónoch Slovenska (prvé už 26.  10. 2015           v Bratislave – podrobnosti na www.rozvojkariery.sk)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sk-SK" b="1" dirty="0" smtClean="0"/>
              <a:t>nadviazanie spolupráce s partnerskými inštitúciami                      </a:t>
            </a:r>
            <a:r>
              <a:rPr lang="sk-SK" dirty="0" smtClean="0"/>
              <a:t>v blízkom i vzdialenejšom zahraničí (Česká republika, Rakúsko a i.), ako aj s medzinárodnými organizáciami (napr. International Association for Educational and Vocational </a:t>
            </a:r>
            <a:r>
              <a:rPr lang="sk-SK" dirty="0" err="1" smtClean="0"/>
              <a:t>Guidance</a:t>
            </a:r>
            <a:r>
              <a:rPr lang="sk-SK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rozširovanie členskej </a:t>
            </a:r>
            <a:r>
              <a:rPr lang="sk-SK" dirty="0" smtClean="0"/>
              <a:t>základne</a:t>
            </a:r>
            <a:endParaRPr lang="sk-SK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sk-SK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719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Iniciátíva </a:t>
            </a:r>
            <a:endParaRPr lang="sk-SK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7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78750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6021288"/>
            <a:ext cx="896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   kontakt</a:t>
            </a:r>
            <a:r>
              <a:rPr lang="sk-SK" dirty="0"/>
              <a:t>: info</a:t>
            </a:r>
            <a:r>
              <a:rPr lang="en-US" dirty="0"/>
              <a:t>@</a:t>
            </a:r>
            <a:r>
              <a:rPr lang="sk-SK" dirty="0"/>
              <a:t>zkprk.sk, web: www.rozvojkariery.sk</a:t>
            </a:r>
          </a:p>
        </p:txBody>
      </p:sp>
    </p:spTree>
    <p:extLst>
      <p:ext uri="{BB962C8B-B14F-4D97-AF65-F5344CB8AC3E}">
        <p14:creationId xmlns:p14="http://schemas.microsoft.com/office/powerpoint/2010/main" val="25987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8147331" cy="2262781"/>
          </a:xfrm>
        </p:spPr>
        <p:txBody>
          <a:bodyPr>
            <a:normAutofit/>
          </a:bodyPr>
          <a:lstStyle/>
          <a:p>
            <a:pPr algn="r"/>
            <a:r>
              <a:rPr lang="sk-SK" sz="4800" b="1" dirty="0">
                <a:solidFill>
                  <a:schemeClr val="bg1"/>
                </a:solidFill>
              </a:rPr>
              <a:t>Kariérové poradenstvo </a:t>
            </a:r>
            <a:br>
              <a:rPr lang="sk-SK" sz="4800" b="1" dirty="0">
                <a:solidFill>
                  <a:schemeClr val="bg1"/>
                </a:solidFill>
              </a:rPr>
            </a:br>
            <a:r>
              <a:rPr lang="sk-SK" sz="4800" b="1" dirty="0">
                <a:solidFill>
                  <a:schemeClr val="bg1"/>
                </a:solidFill>
              </a:rPr>
              <a:t>... od teórie k praxi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čo je dobré „KP“ a kariérový rozvoj?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/>
              <a:t>U jednotlivcov podporuje:  </a:t>
            </a:r>
          </a:p>
          <a:p>
            <a:r>
              <a:rPr lang="sk-SK" dirty="0"/>
              <a:t>sebapoznanie</a:t>
            </a:r>
          </a:p>
          <a:p>
            <a:r>
              <a:rPr lang="sk-SK" dirty="0"/>
              <a:t>rozvoj zručností </a:t>
            </a:r>
            <a:r>
              <a:rPr lang="sk-SK" b="1" dirty="0"/>
              <a:t>riadenia osobnej kariéry</a:t>
            </a:r>
          </a:p>
          <a:p>
            <a:r>
              <a:rPr lang="sk-SK" dirty="0"/>
              <a:t>orientáciu a uľahčuje výber si z možností</a:t>
            </a:r>
          </a:p>
          <a:p>
            <a:r>
              <a:rPr lang="sk-SK" dirty="0"/>
              <a:t>stanovovanie cieľov</a:t>
            </a:r>
          </a:p>
          <a:p>
            <a:r>
              <a:rPr lang="sk-SK" dirty="0"/>
              <a:t>prípravu na zmeny</a:t>
            </a:r>
          </a:p>
          <a:p>
            <a:r>
              <a:rPr lang="sk-SK" dirty="0" err="1"/>
              <a:t>life-work</a:t>
            </a:r>
            <a:r>
              <a:rPr lang="sk-SK" dirty="0"/>
              <a:t> </a:t>
            </a:r>
            <a:r>
              <a:rPr lang="sk-SK" dirty="0" err="1" smtClean="0"/>
              <a:t>balance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41313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Portfólio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ako nástroj pre kariérový rozvoj... </a:t>
            </a:r>
            <a:endParaRPr lang="sk-SK" dirty="0"/>
          </a:p>
          <a:p>
            <a:r>
              <a:rPr lang="sk-SK" sz="2400" dirty="0" smtClean="0"/>
              <a:t>nástroj </a:t>
            </a:r>
            <a:r>
              <a:rPr lang="sk-SK" sz="2400" dirty="0"/>
              <a:t>dokladovania silných stránok</a:t>
            </a:r>
            <a:r>
              <a:rPr lang="sk-SK" sz="2400" dirty="0" smtClean="0"/>
              <a:t>...</a:t>
            </a:r>
            <a:endParaRPr lang="sk-SK" sz="1800" dirty="0"/>
          </a:p>
          <a:p>
            <a:r>
              <a:rPr lang="sk-SK" sz="2400" dirty="0" smtClean="0"/>
              <a:t>východisko </a:t>
            </a:r>
            <a:r>
              <a:rPr lang="sk-SK" sz="2400" dirty="0"/>
              <a:t>pri plánovaní kariéry...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320480" cy="287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 portfóliom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Nástroj, ktorý pomáha vidieť, v ktorej oblasti by som sa  mohol ďalej vzdelávať. </a:t>
            </a:r>
            <a:endParaRPr lang="sk-SK" dirty="0"/>
          </a:p>
          <a:p>
            <a:r>
              <a:rPr lang="sk-SK" i="1" dirty="0" smtClean="0"/>
              <a:t>Nástroj na plánovanie </a:t>
            </a:r>
            <a:r>
              <a:rPr lang="sk-SK" i="1" dirty="0"/>
              <a:t>(kariéry).</a:t>
            </a:r>
            <a:endParaRPr lang="sk-SK" dirty="0"/>
          </a:p>
          <a:p>
            <a:r>
              <a:rPr lang="sk-SK" i="1" dirty="0" smtClean="0"/>
              <a:t>Nástroj ako organizovať svoje dokumenty, taký </a:t>
            </a:r>
            <a:r>
              <a:rPr lang="sk-SK" i="1" dirty="0"/>
              <a:t>osobný denník.</a:t>
            </a:r>
            <a:endParaRPr lang="sk-SK" dirty="0"/>
          </a:p>
          <a:p>
            <a:r>
              <a:rPr lang="sk-SK" i="1" dirty="0"/>
              <a:t>Hodnotiaci </a:t>
            </a:r>
            <a:r>
              <a:rPr lang="sk-SK" i="1" dirty="0" smtClean="0"/>
              <a:t>nástroj (kompetencie, kvalifikácia). </a:t>
            </a:r>
            <a:endParaRPr lang="sk-SK" dirty="0"/>
          </a:p>
          <a:p>
            <a:r>
              <a:rPr lang="sk-SK" i="1" dirty="0"/>
              <a:t>Nástroj na hodnotenie získaných kreditov a uznania výsledkov neformálneho učenia sa.</a:t>
            </a:r>
            <a:endParaRPr lang="sk-SK" dirty="0"/>
          </a:p>
          <a:p>
            <a:pPr marL="0" indent="0" algn="ctr">
              <a:buNone/>
            </a:pPr>
            <a:r>
              <a:rPr lang="sk-SK" b="1" i="1" dirty="0"/>
              <a:t>Nástroj seba </a:t>
            </a:r>
            <a:r>
              <a:rPr lang="sk-SK" b="1" i="1" dirty="0" smtClean="0"/>
              <a:t>prezentácie!!!</a:t>
            </a:r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2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by som si mal vložiť do portfólia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Neformálne: referencie na Vás od iných osôb, certifikáty z voľnočasových aktivít, video záznamy...</a:t>
            </a:r>
          </a:p>
          <a:p>
            <a:endParaRPr lang="sk-SK" dirty="0" smtClean="0"/>
          </a:p>
          <a:p>
            <a:r>
              <a:rPr lang="sk-SK" dirty="0" smtClean="0"/>
              <a:t>Formálne</a:t>
            </a:r>
            <a:r>
              <a:rPr lang="sk-SK" dirty="0"/>
              <a:t>: Diplomy, certifikáty, potvrdenia o účasti, splnené študijné/ pracovné úlohy...</a:t>
            </a:r>
          </a:p>
          <a:p>
            <a:endParaRPr lang="sk-SK" dirty="0" smtClean="0"/>
          </a:p>
          <a:p>
            <a:r>
              <a:rPr lang="sk-SK" dirty="0" smtClean="0"/>
              <a:t>Reflexie</a:t>
            </a:r>
            <a:r>
              <a:rPr lang="sk-SK" dirty="0"/>
              <a:t>: v portfóliu zhromažďujete výsledky, kt. dokladujete svoju kompetentnosť zvládať kľúčové úlohy (ako napr. činnosti v konkrétnych prac. situáciách)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9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2415" y="1340768"/>
            <a:ext cx="6591985" cy="5256584"/>
          </a:xfrm>
        </p:spPr>
        <p:txBody>
          <a:bodyPr>
            <a:normAutofit/>
          </a:bodyPr>
          <a:lstStyle/>
          <a:p>
            <a:r>
              <a:rPr lang="sk-SK" sz="1900" dirty="0"/>
              <a:t>Rakúsko: školy majú k dispozícii špecifickú príručku pre kariérové kompetencie, kt. mapuje kariérové kompetencie v </a:t>
            </a:r>
            <a:r>
              <a:rPr lang="sk-SK" sz="1900" dirty="0"/>
              <a:t>kurikulách</a:t>
            </a:r>
            <a:r>
              <a:rPr lang="sk-SK" sz="1900" dirty="0"/>
              <a:t> a podporuje učiteľov pri „výučbe“ kariérových zručností tým, že na túto oblasť upriamuje </a:t>
            </a:r>
            <a:r>
              <a:rPr lang="sk-SK" sz="1900" dirty="0" smtClean="0"/>
              <a:t>pozornosť.</a:t>
            </a:r>
            <a:endParaRPr lang="sk-SK" sz="1900" dirty="0"/>
          </a:p>
          <a:p>
            <a:endParaRPr lang="sk-SK" sz="1900" dirty="0" smtClean="0"/>
          </a:p>
          <a:p>
            <a:r>
              <a:rPr lang="sk-SK" sz="1900" dirty="0" smtClean="0"/>
              <a:t>Dánsko </a:t>
            </a:r>
            <a:r>
              <a:rPr lang="sk-SK" sz="1900" dirty="0"/>
              <a:t>a Francúzsko: denník, v ktorom si počas školskej dochádzky mapujú nadobúdanie kariérových kompetencií. čo tvorí podklad pre ďalšiu komunikáciu s poradcami a rodičmi žiaka (veľkú časť kariérových zručností žiaci nadobúdajú nad rámec školských </a:t>
            </a:r>
            <a:r>
              <a:rPr lang="sk-SK" sz="1900" dirty="0" smtClean="0"/>
              <a:t>kurikúl).</a:t>
            </a:r>
          </a:p>
          <a:p>
            <a:endParaRPr lang="sk-SK" sz="1900" dirty="0" smtClean="0"/>
          </a:p>
          <a:p>
            <a:r>
              <a:rPr lang="sk-SK" sz="1900" dirty="0" smtClean="0"/>
              <a:t>Príklad </a:t>
            </a:r>
            <a:r>
              <a:rPr lang="sk-SK" sz="1900" dirty="0"/>
              <a:t>z ČR:  aplikácia </a:t>
            </a:r>
            <a:r>
              <a:rPr lang="sk-SK" sz="1900" dirty="0"/>
              <a:t>Co</a:t>
            </a:r>
            <a:r>
              <a:rPr lang="sk-SK" sz="1900" dirty="0"/>
              <a:t> </a:t>
            </a:r>
            <a:r>
              <a:rPr lang="sk-SK" sz="1900" dirty="0"/>
              <a:t>umím</a:t>
            </a:r>
            <a:r>
              <a:rPr lang="sk-SK" sz="1900" dirty="0"/>
              <a:t>: </a:t>
            </a:r>
            <a:endParaRPr lang="sk-SK" sz="1900" dirty="0" smtClean="0"/>
          </a:p>
          <a:p>
            <a:pPr marL="0" indent="0">
              <a:buNone/>
            </a:pPr>
            <a:r>
              <a:rPr lang="sk-SK" sz="1900" dirty="0" smtClean="0"/>
              <a:t>	</a:t>
            </a:r>
            <a:endParaRPr lang="en-GB" sz="1900" dirty="0"/>
          </a:p>
        </p:txBody>
      </p:sp>
      <p:pic>
        <p:nvPicPr>
          <p:cNvPr id="4" name="-JxuSIIYsU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00192" y="5085184"/>
            <a:ext cx="268829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Pár slov o mne...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Manžel, syn, kamarát</a:t>
            </a:r>
          </a:p>
          <a:p>
            <a:r>
              <a:rPr lang="sk-SK" dirty="0" smtClean="0"/>
              <a:t>Expert, psychológ, (možno) kouč </a:t>
            </a:r>
          </a:p>
          <a:p>
            <a:r>
              <a:rPr lang="sk-SK" dirty="0" smtClean="0"/>
              <a:t>Trošku aj projektový manažér</a:t>
            </a:r>
          </a:p>
          <a:p>
            <a:r>
              <a:rPr lang="sk-SK" dirty="0" smtClean="0"/>
              <a:t>V zásade sa cítim slobodný vo svojich rozhodnutiach</a:t>
            </a:r>
          </a:p>
          <a:p>
            <a:r>
              <a:rPr lang="sk-SK" dirty="0" smtClean="0"/>
              <a:t>Mam pocit, že sa mám čo učiť každý deň</a:t>
            </a:r>
          </a:p>
          <a:p>
            <a:r>
              <a:rPr lang="sk-SK" dirty="0" smtClean="0"/>
              <a:t>Mám rád, keď sú medzi ľudmi veci jasné</a:t>
            </a:r>
          </a:p>
          <a:p>
            <a:r>
              <a:rPr lang="sk-SK" dirty="0"/>
              <a:t>Považujem sa tiež za remeselne zručného</a:t>
            </a:r>
            <a:endParaRPr lang="sk-SK" dirty="0" smtClean="0"/>
          </a:p>
          <a:p>
            <a:r>
              <a:rPr lang="sk-SK" dirty="0" smtClean="0"/>
              <a:t>Rád si nájdem čas na turistiku, cestovanie a umenie</a:t>
            </a:r>
          </a:p>
          <a:p>
            <a:r>
              <a:rPr lang="sk-SK" dirty="0" smtClean="0"/>
              <a:t>...</a:t>
            </a:r>
            <a:endParaRPr lang="en-GB" dirty="0"/>
          </a:p>
        </p:txBody>
      </p:sp>
      <p:pic>
        <p:nvPicPr>
          <p:cNvPr id="1026" name="Picture 2" descr="G:\DCIM\100CANON\_MG_6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12" y="332656"/>
            <a:ext cx="3040152" cy="202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44017" y="3933056"/>
            <a:ext cx="3563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</a:rPr>
              <a:t>Z</a:t>
            </a:r>
            <a:r>
              <a:rPr lang="en-GB" sz="4800" b="1" dirty="0" err="1" smtClean="0">
                <a:solidFill>
                  <a:schemeClr val="bg1"/>
                </a:solidFill>
              </a:rPr>
              <a:t>ážitkový</a:t>
            </a:r>
            <a:r>
              <a:rPr lang="en-GB" sz="4800" b="1" dirty="0" smtClean="0">
                <a:solidFill>
                  <a:schemeClr val="bg1"/>
                </a:solidFill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</a:rPr>
              <a:t>kariéro</a:t>
            </a:r>
            <a:r>
              <a:rPr lang="sk-SK" sz="4800" b="1" dirty="0" err="1" smtClean="0">
                <a:solidFill>
                  <a:schemeClr val="bg1"/>
                </a:solidFill>
              </a:rPr>
              <a:t>vý</a:t>
            </a:r>
            <a:endParaRPr lang="sk-SK" sz="4800" b="1" dirty="0" smtClean="0">
              <a:solidFill>
                <a:schemeClr val="bg1"/>
              </a:solidFill>
            </a:endParaRPr>
          </a:p>
          <a:p>
            <a:r>
              <a:rPr lang="en-GB" sz="4800" b="1" dirty="0" smtClean="0">
                <a:solidFill>
                  <a:schemeClr val="bg1"/>
                </a:solidFill>
              </a:rPr>
              <a:t>program 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 programu (ZKP)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Individuálny </a:t>
            </a:r>
            <a:r>
              <a:rPr lang="sk-SK" sz="2400" dirty="0"/>
              <a:t>rozvoj mládeže a dospelých vo vzdelávaní a kariére, ktorý podporuje profesionálnu flexibilitu a zvyšuje poznanie osobných kvalít. Kariérový program sa zameriava na skúmanie, hodnotenie a potvrdenie kompetencií získaných vo vzdelávaní a profesii rovnako ako i v širšom životnom kontexte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834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Priebeh stretnutí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Program </a:t>
            </a:r>
            <a:r>
              <a:rPr lang="sk-SK" dirty="0"/>
              <a:t>je rozčlenený na sedem dvojhodinových stretnutí. Účastníci sa v priebehu stretnutí zamerajú na osobné skúsenosti, ktoré siahajú od minulosti cez súčasnosť až po nastavenie si budúceho smerovania (prostredníctvom vytvorenia si individuálneho akčného plánu). Stretnutia</a:t>
            </a:r>
            <a:r>
              <a:rPr lang="sk-SK" dirty="0" smtClean="0"/>
              <a:t>:</a:t>
            </a:r>
            <a:r>
              <a:rPr lang="sk-SK" dirty="0"/>
              <a:t> </a:t>
            </a:r>
            <a:endParaRPr lang="en-GB" dirty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u="sng" dirty="0" smtClean="0"/>
              <a:t>1-2 </a:t>
            </a:r>
            <a:r>
              <a:rPr lang="sk-SK" u="sng" dirty="0"/>
              <a:t>stretnutie:</a:t>
            </a:r>
            <a:r>
              <a:rPr lang="sk-SK" dirty="0"/>
              <a:t> Späť do minulosti (Odkiaľ som; Možnosti, </a:t>
            </a:r>
            <a:r>
              <a:rPr lang="sk-SK" dirty="0" smtClean="0"/>
              <a:t>	o</a:t>
            </a:r>
            <a:r>
              <a:rPr lang="sk-SK" dirty="0"/>
              <a:t> ktorých viem, ale zatiaľ som nevyužil ich potenciál)</a:t>
            </a:r>
            <a:endParaRPr lang="en-GB" dirty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u="sng" dirty="0" smtClean="0"/>
              <a:t>3-4 </a:t>
            </a:r>
            <a:r>
              <a:rPr lang="sk-SK" u="sng" dirty="0"/>
              <a:t>stretnutie:</a:t>
            </a:r>
            <a:r>
              <a:rPr lang="sk-SK" dirty="0"/>
              <a:t> Orientácia na súčasnosť (Identifikovanie </a:t>
            </a:r>
            <a:r>
              <a:rPr lang="sk-SK" dirty="0" smtClean="0"/>
              <a:t>	osobných </a:t>
            </a:r>
            <a:r>
              <a:rPr lang="sk-SK" dirty="0"/>
              <a:t>kvalít, hodnôt a kompetencií</a:t>
            </a:r>
            <a:r>
              <a:rPr lang="sk-SK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u="sng" dirty="0" smtClean="0"/>
              <a:t>5-6 </a:t>
            </a:r>
            <a:r>
              <a:rPr lang="sk-SK" u="sng" dirty="0"/>
              <a:t>stretnutie:</a:t>
            </a:r>
            <a:r>
              <a:rPr lang="sk-SK" dirty="0"/>
              <a:t> Smerovanie do budúcnosti (Prepojenie </a:t>
            </a:r>
            <a:r>
              <a:rPr lang="sk-SK" dirty="0" smtClean="0"/>
              <a:t>	kvalít </a:t>
            </a:r>
            <a:r>
              <a:rPr lang="sk-SK" dirty="0"/>
              <a:t>a kompetencií na individuálne ciele</a:t>
            </a:r>
            <a:r>
              <a:rPr lang="sk-SK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u="sng" dirty="0" smtClean="0"/>
              <a:t>7 </a:t>
            </a:r>
            <a:r>
              <a:rPr lang="sk-SK" u="sng" dirty="0"/>
              <a:t>stretnutie: </a:t>
            </a:r>
            <a:r>
              <a:rPr lang="sk-SK" dirty="0"/>
              <a:t>Príprava akčného plánu a odporúčania pre </a:t>
            </a:r>
            <a:r>
              <a:rPr lang="sk-SK" dirty="0" smtClean="0"/>
              <a:t>	kariérové </a:t>
            </a:r>
            <a:r>
              <a:rPr lang="sk-SK" dirty="0"/>
              <a:t>portfólio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8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si v rámci programu záujemca vyskúša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Kreatívne </a:t>
            </a:r>
            <a:r>
              <a:rPr lang="sk-SK" dirty="0"/>
              <a:t>techniky (maľovanie, koláž, písanie, ...)</a:t>
            </a:r>
            <a:endParaRPr lang="en-GB" dirty="0"/>
          </a:p>
          <a:p>
            <a:pPr lvl="0"/>
            <a:r>
              <a:rPr lang="sk-SK" dirty="0" smtClean="0"/>
              <a:t>Zhodnotenie osobného potenciálu</a:t>
            </a:r>
            <a:endParaRPr lang="en-GB" dirty="0"/>
          </a:p>
          <a:p>
            <a:pPr lvl="0"/>
            <a:r>
              <a:rPr lang="sk-SK" dirty="0" smtClean="0"/>
              <a:t>Pravidlá spätnej väzby</a:t>
            </a:r>
            <a:endParaRPr lang="en-GB" dirty="0"/>
          </a:p>
          <a:p>
            <a:pPr lvl="0"/>
            <a:r>
              <a:rPr lang="sk-SK" dirty="0" smtClean="0"/>
              <a:t>Spoznanie osobných charakteristík</a:t>
            </a:r>
            <a:endParaRPr lang="en-GB" dirty="0"/>
          </a:p>
          <a:p>
            <a:pPr lvl="0"/>
            <a:r>
              <a:rPr lang="sk-SK" dirty="0"/>
              <a:t>Hodnoty</a:t>
            </a:r>
            <a:endParaRPr lang="en-GB" dirty="0"/>
          </a:p>
          <a:p>
            <a:pPr lvl="0"/>
            <a:r>
              <a:rPr lang="sk-SK" dirty="0"/>
              <a:t>Mapovania schopností a formulácia cieľov a krokov k ich dosiahnutiu</a:t>
            </a:r>
            <a:endParaRPr lang="en-GB" dirty="0"/>
          </a:p>
          <a:p>
            <a:pPr lvl="0"/>
            <a:r>
              <a:rPr lang="sk-SK" dirty="0"/>
              <a:t>Akčný plán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0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 programu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Výstupom školenia bude individuálny akčný plán a Vaše vlastné kariérové portfólio. </a:t>
            </a:r>
            <a:endParaRPr lang="sk-SK" sz="2000" dirty="0" smtClean="0"/>
          </a:p>
          <a:p>
            <a:r>
              <a:rPr lang="sk-SK" sz="2000" dirty="0" smtClean="0"/>
              <a:t>V</a:t>
            </a:r>
            <a:r>
              <a:rPr lang="sk-SK" sz="2000" dirty="0"/>
              <a:t> priebehu školenia budete musieť zhromaždiť rôzne dôkazy, ktoré potvrdia deklarované  zručnosti a vedomosti. </a:t>
            </a:r>
            <a:endParaRPr lang="sk-SK" sz="2000" dirty="0" smtClean="0"/>
          </a:p>
          <a:p>
            <a:r>
              <a:rPr lang="sk-SK" sz="2000" dirty="0" smtClean="0"/>
              <a:t>V</a:t>
            </a:r>
            <a:r>
              <a:rPr lang="sk-SK" sz="2000" dirty="0"/>
              <a:t> portfóliu zachytíte svoje životné skúsenosti to, čo ste sa v priebehu života naučili a k tomu </a:t>
            </a:r>
            <a:r>
              <a:rPr lang="sk-SK" sz="2000" dirty="0" smtClean="0"/>
              <a:t>vzťahujúce sa reflexie.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350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Pozadie zážitkového kariérového programu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Metóda </a:t>
            </a:r>
            <a:r>
              <a:rPr lang="sk-SK" b="1" dirty="0" err="1" smtClean="0"/>
              <a:t>Ch-Q</a:t>
            </a:r>
            <a:endParaRPr lang="sk-SK" b="1" dirty="0" smtClean="0"/>
          </a:p>
          <a:p>
            <a:r>
              <a:rPr lang="sk-SK" b="1" dirty="0" smtClean="0"/>
              <a:t>Navigácia v povolaní</a:t>
            </a:r>
          </a:p>
          <a:p>
            <a:r>
              <a:rPr lang="en-GB" b="1" dirty="0"/>
              <a:t>Innovative Tools and Methods in Career Guidance and Counselling</a:t>
            </a:r>
            <a:r>
              <a:rPr lang="en-GB" dirty="0"/>
              <a:t> </a:t>
            </a:r>
            <a:r>
              <a:rPr lang="sk-SK" dirty="0"/>
              <a:t>- http://www.npk.hu/public/tanacsadoknak/konferencia_2011/National_Survey.pdf</a:t>
            </a:r>
          </a:p>
          <a:p>
            <a:r>
              <a:rPr lang="en-GB" b="1" dirty="0" err="1" smtClean="0"/>
              <a:t>Mezinárodní</a:t>
            </a:r>
            <a:r>
              <a:rPr lang="en-GB" b="1" dirty="0" smtClean="0"/>
              <a:t> </a:t>
            </a:r>
            <a:r>
              <a:rPr lang="en-GB" b="1" dirty="0" err="1"/>
              <a:t>příručka</a:t>
            </a:r>
            <a:r>
              <a:rPr lang="en-GB" b="1" dirty="0"/>
              <a:t> o </a:t>
            </a:r>
            <a:r>
              <a:rPr lang="en-GB" b="1" dirty="0" err="1"/>
              <a:t>metodách</a:t>
            </a:r>
            <a:r>
              <a:rPr lang="en-GB" b="1" dirty="0"/>
              <a:t> </a:t>
            </a:r>
            <a:r>
              <a:rPr lang="en-GB" b="1" dirty="0" err="1"/>
              <a:t>profesní</a:t>
            </a:r>
            <a:r>
              <a:rPr lang="en-GB" b="1" dirty="0"/>
              <a:t> </a:t>
            </a:r>
            <a:r>
              <a:rPr lang="en-GB" b="1" dirty="0" err="1" smtClean="0"/>
              <a:t>orientace</a:t>
            </a:r>
            <a:r>
              <a:rPr lang="sk-SK" b="1" dirty="0" smtClean="0"/>
              <a:t> - </a:t>
            </a:r>
            <a:r>
              <a:rPr lang="sk-SK" dirty="0" smtClean="0"/>
              <a:t>http</a:t>
            </a:r>
            <a:r>
              <a:rPr lang="sk-SK" dirty="0"/>
              <a:t>://www.euroguidance.cz/cz/publikace/mezinarodni-prirucka-o-metodach-profesni-orientace.html</a:t>
            </a:r>
          </a:p>
          <a:p>
            <a:r>
              <a:rPr lang="sk-SK" b="1" dirty="0" smtClean="0"/>
              <a:t>Dostupnosť skrátenej verzie tohto programu</a:t>
            </a:r>
            <a:r>
              <a:rPr lang="sk-SK" dirty="0" smtClean="0"/>
              <a:t> -http</a:t>
            </a:r>
            <a:r>
              <a:rPr lang="sk-SK" dirty="0"/>
              <a:t>://rozvojkariery.sk/wp-content/uploads/2015/08/Metodika-k-zkp.pdf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Východiská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Ľudia si často nie sú vedomí svojho kvalít, prípadne ich nevedia reálne uplatniť.</a:t>
            </a:r>
          </a:p>
          <a:p>
            <a:r>
              <a:rPr lang="sk-SK" dirty="0"/>
              <a:t>Ľudia, ktorí majú dobré sebapoznanie, majú väčšie šance uplatniť sa a nájsť si zamestnanie (</a:t>
            </a:r>
            <a:r>
              <a:rPr lang="sk-SK" dirty="0" err="1"/>
              <a:t>Shaw</a:t>
            </a:r>
            <a:r>
              <a:rPr lang="sk-SK" dirty="0"/>
              <a:t> </a:t>
            </a:r>
            <a:r>
              <a:rPr lang="sk-SK" dirty="0" err="1"/>
              <a:t>et</a:t>
            </a:r>
            <a:r>
              <a:rPr lang="sk-SK" dirty="0"/>
              <a:t> al., 2003, In: </a:t>
            </a:r>
            <a:r>
              <a:rPr lang="sk-SK" dirty="0" err="1"/>
              <a:t>Evans</a:t>
            </a:r>
            <a:r>
              <a:rPr lang="sk-SK" dirty="0"/>
              <a:t>, 2008)</a:t>
            </a:r>
          </a:p>
          <a:p>
            <a:r>
              <a:rPr lang="sk-SK" dirty="0"/>
              <a:t>Spoločnosť </a:t>
            </a:r>
            <a:r>
              <a:rPr lang="sk-SK" dirty="0" err="1"/>
              <a:t>Krauthammer</a:t>
            </a:r>
            <a:r>
              <a:rPr lang="sk-SK" dirty="0"/>
              <a:t> </a:t>
            </a:r>
            <a:r>
              <a:rPr lang="sk-SK" dirty="0" err="1"/>
              <a:t>International</a:t>
            </a:r>
            <a:r>
              <a:rPr lang="sk-SK" dirty="0"/>
              <a:t> uskutočnila prieskum (2008) zameraný na sebauvedomenie. Približne jedna tretina respondentov si nebola istá, či pozná seba samého. Až 66 % ľudí vnímalo súvislosť medzi procesom sebauvedomenia a využitím svojho potenciálu. </a:t>
            </a:r>
          </a:p>
          <a:p>
            <a:r>
              <a:rPr lang="sk-SK" dirty="0"/>
              <a:t>Ľudia, ktorí vykazujú vyššiu mieru sebapoznania, sú produktívnejší, odolnejší voči stresu, emocionálne stabilnejší, ale aj intuitívnejší pri rozhodovaní, či aktívnejší pri implementácii nových iniciatív (</a:t>
            </a:r>
            <a:r>
              <a:rPr lang="sk-SK" dirty="0" err="1"/>
              <a:t>Fortanier</a:t>
            </a:r>
            <a:r>
              <a:rPr lang="sk-SK" dirty="0"/>
              <a:t>,</a:t>
            </a:r>
            <a:r>
              <a:rPr lang="sk-SK" b="1" dirty="0"/>
              <a:t> </a:t>
            </a:r>
            <a:r>
              <a:rPr lang="sk-SK" dirty="0"/>
              <a:t>2008).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9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Minulosť - mapovanie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4">
                    <a:lumMod val="50000"/>
                  </a:schemeClr>
                </a:solidFill>
              </a:rPr>
              <a:t>Pohľad zvonku - dojmy </a:t>
            </a:r>
          </a:p>
          <a:p>
            <a:pPr marL="0" indent="0">
              <a:buNone/>
            </a:pPr>
            <a:r>
              <a:rPr lang="sk-SK" dirty="0" smtClean="0"/>
              <a:t>360</a:t>
            </a:r>
            <a:r>
              <a:rPr lang="sk-SK" dirty="0">
                <a:latin typeface="Calibri"/>
                <a:cs typeface="Calibri"/>
              </a:rPr>
              <a:t>⁰ </a:t>
            </a:r>
            <a:r>
              <a:rPr lang="sk-SK" dirty="0"/>
              <a:t>spätná väzba/ získavanie informácií o sebe od </a:t>
            </a:r>
            <a:r>
              <a:rPr lang="sk-SK" dirty="0" smtClean="0"/>
              <a:t>seba a </a:t>
            </a:r>
            <a:r>
              <a:rPr lang="sk-SK" dirty="0"/>
              <a:t>druhých (člen rodiny, priateľ, kolega/ </a:t>
            </a:r>
            <a:r>
              <a:rPr lang="sk-SK" dirty="0" smtClean="0"/>
              <a:t>spolužiak)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Všetci </a:t>
            </a:r>
            <a:r>
              <a:rPr lang="sk-SK" dirty="0"/>
              <a:t>máme svoje silné stránky, ale tiež také, </a:t>
            </a:r>
            <a:r>
              <a:rPr lang="sk-SK" dirty="0" smtClean="0"/>
              <a:t>ktoré môžeme </a:t>
            </a:r>
            <a:r>
              <a:rPr lang="sk-SK" dirty="0"/>
              <a:t>ďalej rozvíjať. Čím viac sme si ich vedomí, tým lepšie ich dokážeme využiť.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Keď </a:t>
            </a:r>
            <a:r>
              <a:rPr lang="sk-SK" dirty="0"/>
              <a:t>rozpoznáme oblasti, ktoré u seba môžeme rozvíjať, umožní nám to sa na ne cielene zamerať.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8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-Q - cvičenie Doj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6768752" cy="6476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5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Cvičenie – kto som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Karty + Harmonika</a:t>
            </a:r>
          </a:p>
          <a:p>
            <a:r>
              <a:rPr lang="sk-SK" dirty="0" smtClean="0"/>
              <a:t>Karty predstavenie (kto som)</a:t>
            </a:r>
          </a:p>
          <a:p>
            <a:r>
              <a:rPr lang="sk-SK" dirty="0" smtClean="0"/>
              <a:t>Harmonika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9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bude dnes vyzerať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Krátka prezentácia združenia, ktoré tu reprezentujem.</a:t>
            </a:r>
          </a:p>
          <a:p>
            <a:endParaRPr lang="sk-SK" dirty="0" smtClean="0"/>
          </a:p>
          <a:p>
            <a:r>
              <a:rPr lang="sk-SK" dirty="0" smtClean="0"/>
              <a:t>Odporúčanie ako si zorganizovať svoju budúcnosť.</a:t>
            </a:r>
          </a:p>
          <a:p>
            <a:endParaRPr lang="sk-SK" dirty="0" smtClean="0"/>
          </a:p>
          <a:p>
            <a:r>
              <a:rPr lang="sk-SK" dirty="0" smtClean="0"/>
              <a:t>Predstavenie programu – Zážitkový kariérový program.</a:t>
            </a:r>
          </a:p>
          <a:p>
            <a:endParaRPr lang="sk-SK" dirty="0" smtClean="0"/>
          </a:p>
          <a:p>
            <a:r>
              <a:rPr lang="sk-SK" dirty="0" smtClean="0"/>
              <a:t>Vyskúšame si (žiaľ iba z rýchlika), ako to vyzerá, keď sa takýto program realizuje.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6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Prítomnosť - poznanie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Poznanie životných hodnôt</a:t>
            </a:r>
          </a:p>
          <a:p>
            <a:r>
              <a:rPr lang="sk-SK" dirty="0" smtClean="0"/>
              <a:t>Vedomosti / zručnosti/ postoje</a:t>
            </a:r>
          </a:p>
          <a:p>
            <a:r>
              <a:rPr lang="sk-SK" dirty="0" smtClean="0"/>
              <a:t>Osobné kvality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Cvičenia </a:t>
            </a:r>
            <a:r>
              <a:rPr lang="sk-SK" b="1" dirty="0" smtClean="0"/>
              <a:t>– kde som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Postavy (osobnostné – všeobecné zručnosti), prepojenie na ISTP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1000125" cy="32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852936"/>
            <a:ext cx="1077754" cy="32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8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r>
              <a:rPr lang="sk-SK" dirty="0" smtClean="0"/>
              <a:t>Osobnostné predpoklady</a:t>
            </a:r>
            <a:endParaRPr lang="en-GB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06013"/>
              </p:ext>
            </p:extLst>
          </p:nvPr>
        </p:nvGraphicFramePr>
        <p:xfrm>
          <a:off x="1331642" y="1268760"/>
          <a:ext cx="7488830" cy="540060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54205"/>
                <a:gridCol w="1854205"/>
                <a:gridCol w="1854205"/>
                <a:gridCol w="1926215"/>
              </a:tblGrid>
              <a:tr h="86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analytické myslenie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iniciatívnosť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praktické myslenie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spoľahlivosť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86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asertivita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komunikatívnosť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precíznosť (presnosť)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technický talent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300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cieľavedomosť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ochota pomáhať (zmysel pre spolupatričnosť)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predstavivosť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Trpezlivosť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0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dominantnosť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pamäť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sebaistota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umelecký talent (napr. hudobný, pohybový, literárny)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80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empatia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pozornosť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sebaovládanie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noProof="0" dirty="0" smtClean="0">
                          <a:effectLst/>
                        </a:rPr>
                        <a:t>vnútorná stabilita</a:t>
                      </a:r>
                      <a:endParaRPr lang="sk-SK" sz="28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5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sk-SK" dirty="0" smtClean="0"/>
              <a:t>Všeobecné schopnosti</a:t>
            </a:r>
            <a:endParaRPr lang="en-GB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52018"/>
              </p:ext>
            </p:extLst>
          </p:nvPr>
        </p:nvGraphicFramePr>
        <p:xfrm>
          <a:off x="1043608" y="1340768"/>
          <a:ext cx="7848872" cy="539950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60240"/>
                <a:gridCol w="1944216"/>
                <a:gridCol w="2016224"/>
                <a:gridCol w="1728192"/>
              </a:tblGrid>
              <a:tr h="79349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analyzovanie a riešenie problémov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kultivovaný písomný prejav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osobnostný rozvoj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tímová práca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07871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environmentálna (prírodovedná) gramotnosť 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kultivovaný slovný prejav, schopnosť vyjadrovania sa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prezentovanie 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tvorivosť (kreativita)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28826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finančná a ekonomická gramotnosť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manuálna zručnosť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pružnosť v myslení (adaptabilita, flexibilita, improvizačné spôsobilosti)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vedenie ľudí 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937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fyzická zdatnosť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matematická gramotnosť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rozhodovanie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vyjednávanie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4642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informačná gramotnosť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motivovanie ľudí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samostatnosť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937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komunikácia (jednanie s ľuďmi)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organizovanie a plánovanie práce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technická gramotnosť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sk-SK" sz="16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7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Zameranie na budúcnosť – stanovovanie cieľov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Cvičenia určené </a:t>
            </a:r>
            <a:r>
              <a:rPr lang="sk-SK" dirty="0"/>
              <a:t>na stanovenie </a:t>
            </a:r>
            <a:r>
              <a:rPr lang="sk-SK" dirty="0" smtClean="0"/>
              <a:t>cieľov </a:t>
            </a:r>
            <a:r>
              <a:rPr lang="sk-SK" dirty="0"/>
              <a:t>a krokov k </a:t>
            </a:r>
            <a:r>
              <a:rPr lang="sk-SK" dirty="0" smtClean="0"/>
              <a:t>ich dosahovaniu </a:t>
            </a:r>
            <a:r>
              <a:rPr lang="sk-SK" dirty="0"/>
              <a:t>(dlhodobé ciele – do 5 </a:t>
            </a:r>
            <a:r>
              <a:rPr lang="sk-SK" dirty="0" smtClean="0"/>
              <a:t>rokov a krátkodobých cieľov </a:t>
            </a:r>
            <a:r>
              <a:rPr lang="sk-SK" dirty="0"/>
              <a:t>– do 3 rokov</a:t>
            </a:r>
            <a:r>
              <a:rPr lang="sk-SK" dirty="0" smtClean="0"/>
              <a:t>) </a:t>
            </a:r>
          </a:p>
          <a:p>
            <a:r>
              <a:rPr lang="sk-SK" dirty="0"/>
              <a:t>P</a:t>
            </a:r>
            <a:r>
              <a:rPr lang="sk-SK" dirty="0" smtClean="0"/>
              <a:t>ráca </a:t>
            </a:r>
            <a:r>
              <a:rPr lang="sk-SK" dirty="0"/>
              <a:t>v dvojiciach na ujasňovaní cieľa a krokov k jeho dosiahnutiu.</a:t>
            </a:r>
          </a:p>
          <a:p>
            <a:r>
              <a:rPr lang="sk-SK" dirty="0" smtClean="0"/>
              <a:t>Cieľ </a:t>
            </a:r>
            <a:r>
              <a:rPr lang="sk-SK" dirty="0"/>
              <a:t>by mal </a:t>
            </a:r>
            <a:r>
              <a:rPr lang="sk-SK" dirty="0" smtClean="0"/>
              <a:t>byť (SMART):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Jasne definovaný (viem presne, čo chcem dosiahnuť);</a:t>
            </a:r>
          </a:p>
          <a:p>
            <a:pPr>
              <a:buFontTx/>
              <a:buChar char="-"/>
            </a:pPr>
            <a:r>
              <a:rPr lang="sk-SK" dirty="0"/>
              <a:t>Uveriteľný (verím, že to dosiahnem);</a:t>
            </a:r>
          </a:p>
          <a:p>
            <a:pPr>
              <a:buFontTx/>
              <a:buChar char="-"/>
            </a:pPr>
            <a:r>
              <a:rPr lang="sk-SK" dirty="0"/>
              <a:t>Dosiahnuteľný (mám zdroje /energiu, čas, zručnosti apod.);</a:t>
            </a:r>
          </a:p>
          <a:p>
            <a:pPr>
              <a:buFontTx/>
              <a:buChar char="-"/>
            </a:pPr>
            <a:r>
              <a:rPr lang="sk-SK" dirty="0"/>
              <a:t>Flexibilný (v priebehu času je možné ho modifikovať).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4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Cvičenie – kde môžem byť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800" b="1" dirty="0" smtClean="0"/>
              <a:t>9 životov</a:t>
            </a:r>
          </a:p>
          <a:p>
            <a:r>
              <a:rPr lang="sk-SK" sz="2000" dirty="0"/>
              <a:t>Predstavte si, že neexistujú žiadne limity a máte neobmedzené možnosti, čo sa týka, času, priestoru, financií a pod.</a:t>
            </a:r>
          </a:p>
          <a:p>
            <a:endParaRPr lang="sk-SK" sz="2000" dirty="0" smtClean="0"/>
          </a:p>
          <a:p>
            <a:r>
              <a:rPr lang="sk-SK" sz="2000" dirty="0" smtClean="0"/>
              <a:t>Máte </a:t>
            </a:r>
            <a:r>
              <a:rPr lang="sk-SK" sz="2000" dirty="0"/>
              <a:t>9 životov a môžete ich využiť ako vás napadne, môžete byť kýmkoľvek a čímkoľvek...</a:t>
            </a:r>
          </a:p>
          <a:p>
            <a:endParaRPr lang="sk-SK" sz="2000" dirty="0" smtClean="0"/>
          </a:p>
          <a:p>
            <a:r>
              <a:rPr lang="sk-SK" sz="2000" dirty="0" smtClean="0"/>
              <a:t>Pre </a:t>
            </a:r>
            <a:r>
              <a:rPr lang="sk-SK" sz="2000" dirty="0"/>
              <a:t>každý zo životov nakreslite symboly alebo si vyberte kartu/ inšpiráciu.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314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Cvičenie – kde môžem byť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2415" y="1340768"/>
            <a:ext cx="6591985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dirty="0"/>
              <a:t>Vyberte si 3, ktoré stoja za podrobnejšie preskúmanie (robte si poznámky):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b="1" dirty="0"/>
              <a:t>Aké to je byť ...</a:t>
            </a:r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dirty="0"/>
              <a:t>Ako vyzerá váš život?</a:t>
            </a:r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dirty="0"/>
              <a:t>Čo sa vám na vašom živote najviac páči/ čo máte najradšej?</a:t>
            </a:r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dirty="0"/>
              <a:t>Čo vás obklopuje?</a:t>
            </a:r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dirty="0"/>
              <a:t>Čo má na vás najväčší vplyv?</a:t>
            </a:r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dirty="0"/>
              <a:t>Ako by vás opísali ostatní?</a:t>
            </a:r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dirty="0"/>
              <a:t>Čo dávate druhým/ svojmu okoliu?</a:t>
            </a:r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dirty="0"/>
              <a:t>Čo je pre Vás v tomto živote najdôležitejšie?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7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Cvičenie – kde môžem byť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2415" y="1268760"/>
            <a:ext cx="6591985" cy="5328592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Vyberte si jednu z nich a predstavte si, že ju realizujete približne v období 3-5 rokov:</a:t>
            </a:r>
          </a:p>
          <a:p>
            <a:pPr lvl="1"/>
            <a:r>
              <a:rPr lang="sk-SK" sz="1400" dirty="0"/>
              <a:t>Popíšte v skratke pracovný deň a týždeň (čo najkonkrétnejšie).</a:t>
            </a:r>
          </a:p>
          <a:p>
            <a:pPr lvl="1"/>
            <a:r>
              <a:rPr lang="sk-SK" sz="1400" dirty="0"/>
              <a:t>Popíšte svoju situáciu (zo sociálneho a materiálneho hľadiska).</a:t>
            </a:r>
          </a:p>
          <a:p>
            <a:pPr lvl="1"/>
            <a:r>
              <a:rPr lang="sk-SK" sz="1400" dirty="0"/>
              <a:t>Uveďte, akými témami sa budete v súvislosti so svojim rozvojom zaoberať.</a:t>
            </a:r>
          </a:p>
          <a:p>
            <a:pPr lvl="1"/>
            <a:r>
              <a:rPr lang="sk-SK" sz="1200" dirty="0"/>
              <a:t>To isté urobte s ďalším z 3 vybraných scenárov (snažte sa čo najmenej opakovať prvky z predchádzajúceho scenára).</a:t>
            </a:r>
          </a:p>
          <a:p>
            <a:r>
              <a:rPr lang="sk-SK" dirty="0" smtClean="0"/>
              <a:t>Vytvorte </a:t>
            </a:r>
            <a:r>
              <a:rPr lang="sk-SK" dirty="0"/>
              <a:t>skupinky po 3 (cca) a každý z vás má priestor (samostatne) popísať svoje scenáre, ostatní v skupine pozorne počúvajú, môžu klásť otázky (doplňujúce) a snažia sa hľadať podobné prvky scenárov. Sledujú napr. to, kedy cítili z rozprávača energiu (napr. to o čom hovoril/a jasne a presvedčivo). Následne si vymeňte role.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3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Práca s výstupmi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2415" y="1340768"/>
            <a:ext cx="6591985" cy="5328592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Posilnenie schopnosti mapovania kompetencií a zručností plánovať vlastnú profesijnú a vzdelávaciu dráhu. </a:t>
            </a:r>
            <a:endParaRPr lang="sk-SK" dirty="0" smtClean="0"/>
          </a:p>
          <a:p>
            <a:endParaRPr lang="sk-SK" dirty="0"/>
          </a:p>
          <a:p>
            <a:r>
              <a:rPr lang="sk-SK" dirty="0"/>
              <a:t>Pozitívny pohľad na vlastné kvality a možnosti profesijného uplatnenia a ďalšieho vzdelávania. </a:t>
            </a:r>
          </a:p>
          <a:p>
            <a:endParaRPr lang="sk-SK" dirty="0" smtClean="0"/>
          </a:p>
          <a:p>
            <a:r>
              <a:rPr lang="sk-SK" dirty="0" smtClean="0"/>
              <a:t>Školenie </a:t>
            </a:r>
            <a:r>
              <a:rPr lang="sk-SK" dirty="0"/>
              <a:t>pripravené na mieru konkrétnej cieľovej skupine. </a:t>
            </a:r>
          </a:p>
          <a:p>
            <a:endParaRPr lang="sk-SK" dirty="0" smtClean="0"/>
          </a:p>
          <a:p>
            <a:r>
              <a:rPr lang="sk-SK" dirty="0" smtClean="0"/>
              <a:t>Kariérové </a:t>
            </a:r>
            <a:r>
              <a:rPr lang="sk-SK" dirty="0"/>
              <a:t>portfólio obsahujúce prehľad a dôkazný materiál dokumentujúci kompetencie získané v rámci formálneho či neformálneho vzdelávania, popr. prostredníctvom informálneho učenia. </a:t>
            </a:r>
          </a:p>
          <a:p>
            <a:endParaRPr lang="sk-SK" dirty="0" smtClean="0"/>
          </a:p>
          <a:p>
            <a:r>
              <a:rPr lang="sk-SK" dirty="0" smtClean="0"/>
              <a:t>Životopis </a:t>
            </a:r>
            <a:r>
              <a:rPr lang="sk-SK" dirty="0"/>
              <a:t>postavený na kompetenciách a akčný plán. </a:t>
            </a:r>
          </a:p>
        </p:txBody>
      </p:sp>
    </p:spTree>
    <p:extLst>
      <p:ext uri="{BB962C8B-B14F-4D97-AF65-F5344CB8AC3E}">
        <p14:creationId xmlns:p14="http://schemas.microsoft.com/office/powerpoint/2010/main" val="22890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takéhoto a podobných programov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postupné uvedomovanie  si svojich osobných kvalít - realistické plány týkajúce sa vývoja budúcej kariéry;</a:t>
            </a:r>
          </a:p>
          <a:p>
            <a:r>
              <a:rPr lang="sk-SK" dirty="0"/>
              <a:t>rozvíjanie kompetencií a ich uplatňovanie v živote;</a:t>
            </a:r>
          </a:p>
          <a:p>
            <a:r>
              <a:rPr lang="sk-SK" dirty="0"/>
              <a:t>získanie lepšej predstavy o tom, kto som a aké kroky by som mal/a uskutočniť vzhľadom k </a:t>
            </a:r>
            <a:r>
              <a:rPr lang="sk-SK" dirty="0" err="1"/>
              <a:t>profesným</a:t>
            </a:r>
            <a:r>
              <a:rPr lang="sk-SK" dirty="0"/>
              <a:t> cieľom, ktoré chcem dosiahnuť;</a:t>
            </a:r>
          </a:p>
          <a:p>
            <a:r>
              <a:rPr lang="sk-SK" dirty="0"/>
              <a:t>zvýšenie motivácie k vlastnej práci a ďalšiemu vzdelávaniu;</a:t>
            </a:r>
          </a:p>
          <a:p>
            <a:r>
              <a:rPr lang="sk-SK" dirty="0"/>
              <a:t>účastníci si pripadajú hodnotnejší (vo svojej práci či štúdiu) a sú schopní tieto skúsenosti ďalej zhodnocovať pri plánovaní svojho ďalšieho profesijného vývoja.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241" y="0"/>
            <a:ext cx="9896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2415" y="1340768"/>
            <a:ext cx="6591985" cy="4570454"/>
          </a:xfrm>
        </p:spPr>
        <p:txBody>
          <a:bodyPr/>
          <a:lstStyle/>
          <a:p>
            <a:pPr algn="ctr">
              <a:buNone/>
            </a:pP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If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you’ve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never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applied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your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strengths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productively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you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might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not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realise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you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have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800" b="1" dirty="0" err="1">
                <a:solidFill>
                  <a:schemeClr val="accent4">
                    <a:lumMod val="75000"/>
                  </a:schemeClr>
                </a:solidFill>
              </a:rPr>
              <a:t>any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</a:p>
          <a:p>
            <a:pPr algn="ctr">
              <a:buNone/>
            </a:pPr>
            <a:endParaRPr lang="sk-SK" sz="2800" b="1" dirty="0"/>
          </a:p>
          <a:p>
            <a:pPr algn="ctr">
              <a:buNone/>
            </a:pPr>
            <a:endParaRPr lang="sk-SK" sz="2800" b="1" dirty="0"/>
          </a:p>
          <a:p>
            <a:pPr algn="ctr">
              <a:buNone/>
            </a:pPr>
            <a:r>
              <a:rPr lang="sk-SK" sz="2800" b="1" dirty="0"/>
              <a:t>“</a:t>
            </a:r>
            <a:r>
              <a:rPr lang="sk-SK" sz="2800" b="1" dirty="0" err="1"/>
              <a:t>Looking</a:t>
            </a:r>
            <a:r>
              <a:rPr lang="sk-SK" sz="2800" b="1" dirty="0"/>
              <a:t> </a:t>
            </a:r>
            <a:r>
              <a:rPr lang="sk-SK" sz="2800" b="1" dirty="0" err="1"/>
              <a:t>for</a:t>
            </a:r>
            <a:r>
              <a:rPr lang="sk-SK" sz="2800" b="1" dirty="0"/>
              <a:t> </a:t>
            </a:r>
            <a:r>
              <a:rPr lang="sk-SK" sz="2800" b="1" dirty="0" err="1"/>
              <a:t>your</a:t>
            </a:r>
            <a:r>
              <a:rPr lang="sk-SK" sz="2800" b="1" dirty="0"/>
              <a:t> </a:t>
            </a:r>
            <a:r>
              <a:rPr lang="sk-SK" sz="2800" b="1" dirty="0" err="1"/>
              <a:t>strengths</a:t>
            </a:r>
            <a:r>
              <a:rPr lang="sk-SK" sz="2800" b="1" dirty="0"/>
              <a:t> </a:t>
            </a:r>
            <a:r>
              <a:rPr lang="sk-SK" sz="2800" b="1" dirty="0" err="1"/>
              <a:t>helps</a:t>
            </a:r>
            <a:r>
              <a:rPr lang="sk-SK" sz="2800" b="1" dirty="0"/>
              <a:t> </a:t>
            </a:r>
            <a:r>
              <a:rPr lang="sk-SK" sz="2800" b="1" dirty="0" err="1"/>
              <a:t>you</a:t>
            </a:r>
            <a:r>
              <a:rPr lang="sk-SK" sz="2800" b="1" dirty="0"/>
              <a:t> to </a:t>
            </a:r>
            <a:r>
              <a:rPr lang="sk-SK" sz="2800" b="1" dirty="0" err="1"/>
              <a:t>see</a:t>
            </a:r>
            <a:r>
              <a:rPr lang="sk-SK" sz="2800" b="1" dirty="0"/>
              <a:t> </a:t>
            </a:r>
            <a:r>
              <a:rPr lang="sk-SK" sz="2800" b="1" dirty="0" err="1"/>
              <a:t>yourself</a:t>
            </a:r>
            <a:r>
              <a:rPr lang="sk-SK" sz="2800" b="1" dirty="0"/>
              <a:t> </a:t>
            </a:r>
            <a:r>
              <a:rPr lang="sk-SK" sz="2800" b="1" dirty="0" err="1"/>
              <a:t>from</a:t>
            </a:r>
            <a:r>
              <a:rPr lang="sk-SK" sz="2800" b="1" dirty="0"/>
              <a:t> </a:t>
            </a:r>
            <a:r>
              <a:rPr lang="sk-SK" sz="2800" b="1" dirty="0" err="1"/>
              <a:t>the</a:t>
            </a:r>
            <a:r>
              <a:rPr lang="sk-SK" sz="2800" b="1" dirty="0"/>
              <a:t> </a:t>
            </a:r>
            <a:r>
              <a:rPr lang="sk-SK" sz="2800" b="1" dirty="0" err="1"/>
              <a:t>outside</a:t>
            </a:r>
            <a:r>
              <a:rPr lang="sk-SK" sz="2800" b="1" dirty="0"/>
              <a:t>”</a:t>
            </a:r>
            <a:endParaRPr lang="sk-SK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6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sme tu ...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9660" y="2133600"/>
            <a:ext cx="3058179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Pýtali sme sa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925013"/>
            <a:ext cx="6591985" cy="3777622"/>
          </a:xfrm>
        </p:spPr>
        <p:txBody>
          <a:bodyPr>
            <a:normAutofit/>
          </a:bodyPr>
          <a:lstStyle/>
          <a:p>
            <a:r>
              <a:rPr lang="sk-SK" dirty="0"/>
              <a:t>viac ako </a:t>
            </a:r>
            <a:r>
              <a:rPr lang="sk-SK" b="1" dirty="0"/>
              <a:t>20</a:t>
            </a:r>
            <a:r>
              <a:rPr lang="sk-SK" dirty="0"/>
              <a:t> profesionálov a uznávaných odborníkov </a:t>
            </a:r>
          </a:p>
          <a:p>
            <a:r>
              <a:rPr lang="sk-SK" dirty="0"/>
              <a:t>Spätná </a:t>
            </a:r>
            <a:r>
              <a:rPr lang="sk-SK" dirty="0" smtClean="0"/>
              <a:t>väzba:</a:t>
            </a:r>
            <a:endParaRPr lang="sk-SK" dirty="0"/>
          </a:p>
          <a:p>
            <a:pPr lvl="1"/>
            <a:r>
              <a:rPr lang="sk-SK" sz="1800" dirty="0"/>
              <a:t>Potreba zavedenia pojmu „kariérový poradca“</a:t>
            </a:r>
          </a:p>
          <a:p>
            <a:pPr lvl="1"/>
            <a:r>
              <a:rPr lang="sk-SK" sz="1800" dirty="0"/>
              <a:t>Zabezpečenie odbornosti, systematického vzdelávania</a:t>
            </a:r>
          </a:p>
          <a:p>
            <a:pPr lvl="1"/>
            <a:r>
              <a:rPr lang="sk-SK" sz="1800" dirty="0"/>
              <a:t>Sieťovania a zdieľanie aktuálnych informácií</a:t>
            </a:r>
          </a:p>
          <a:p>
            <a:pPr lvl="1"/>
            <a:r>
              <a:rPr lang="sk-SK" sz="1800" dirty="0"/>
              <a:t>Práca na </a:t>
            </a:r>
            <a:r>
              <a:rPr lang="sk-SK" sz="1800" dirty="0" smtClean="0"/>
              <a:t>projektoch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1782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435" y="2492896"/>
            <a:ext cx="893563" cy="85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22" y="3500835"/>
            <a:ext cx="893563" cy="85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6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Myšlienka, ktorá nás tiež inšpirovala ...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25013"/>
            <a:ext cx="6591985" cy="495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dirty="0"/>
              <a:t>Small is beautiful, big is powerful.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5282899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Predstavujeme vám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700808"/>
            <a:ext cx="7056783" cy="421041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sk-SK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sk-SK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Združenie pre kariérové poradenstvo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sk-SK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 rozvoj kariéry</a:t>
            </a:r>
          </a:p>
          <a:p>
            <a:pPr marL="0" indent="0" algn="ctr">
              <a:spcBef>
                <a:spcPct val="0"/>
              </a:spcBef>
              <a:buNone/>
            </a:pPr>
            <a:endParaRPr lang="sk-SK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sk-SK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Association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for Career Guidance, Counselling and Career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Development</a:t>
            </a:r>
            <a:endParaRPr lang="sk-SK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38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/>
          <a:lstStyle/>
          <a:p>
            <a:r>
              <a:rPr lang="sk-SK" dirty="0" smtClean="0"/>
              <a:t>Naša vízia: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925013"/>
            <a:ext cx="6591985" cy="258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</a:t>
            </a:r>
            <a:r>
              <a:rPr lang="sk-SK" sz="2400" b="1" dirty="0"/>
              <a:t>ozvíjaním vzájomnej </a:t>
            </a:r>
            <a:r>
              <a:rPr lang="sk-SK" sz="2400" b="1" dirty="0" smtClean="0"/>
              <a:t>spolupráce </a:t>
            </a:r>
            <a:r>
              <a:rPr lang="sk-SK" sz="2400" b="1" dirty="0"/>
              <a:t>a projektového princípu </a:t>
            </a:r>
            <a:r>
              <a:rPr lang="sk-SK" sz="2400" dirty="0"/>
              <a:t>medzi </a:t>
            </a:r>
            <a:r>
              <a:rPr lang="sk-SK" sz="2400" dirty="0" smtClean="0"/>
              <a:t>praktikmi a akademikmi, medzi verejným a neštátnym sektorom</a:t>
            </a:r>
            <a:r>
              <a:rPr lang="sk-SK" sz="2400" dirty="0"/>
              <a:t>, </a:t>
            </a:r>
            <a:r>
              <a:rPr lang="sk-SK" sz="2400" b="1" dirty="0"/>
              <a:t>s</a:t>
            </a:r>
            <a:r>
              <a:rPr lang="en-US" sz="2400" b="1" dirty="0"/>
              <a:t>polo</a:t>
            </a:r>
            <a:r>
              <a:rPr lang="sk-SK" sz="2400" b="1" dirty="0"/>
              <a:t>čne prispievať </a:t>
            </a:r>
            <a:r>
              <a:rPr lang="sk-SK" sz="2400" b="1" dirty="0" smtClean="0"/>
              <a:t>                     k </a:t>
            </a:r>
            <a:r>
              <a:rPr lang="sk-SK" sz="2400" b="1" dirty="0"/>
              <a:t>„zdravšiemu“ svetu práce </a:t>
            </a:r>
            <a:r>
              <a:rPr lang="sk-SK" sz="2400" b="1" dirty="0" smtClean="0"/>
              <a:t>                     </a:t>
            </a:r>
            <a:r>
              <a:rPr lang="sk-SK" sz="2400" dirty="0" smtClean="0"/>
              <a:t>pre jednotlivcov a </a:t>
            </a:r>
            <a:r>
              <a:rPr lang="sk-SK" sz="2400" dirty="0"/>
              <a:t>spoločnosť.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31" y="4712051"/>
            <a:ext cx="4506969" cy="213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1745</TotalTime>
  <Words>1798</Words>
  <Application>Microsoft Office PowerPoint</Application>
  <PresentationFormat>Prezentácia na obrazovke (4:3)</PresentationFormat>
  <Paragraphs>287</Paragraphs>
  <Slides>40</Slides>
  <Notes>13</Notes>
  <HiddenSlides>0</HiddenSlides>
  <MMClips>1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40</vt:i4>
      </vt:variant>
    </vt:vector>
  </HeadingPairs>
  <TitlesOfParts>
    <vt:vector size="42" baseType="lpstr">
      <vt:lpstr>Wisp</vt:lpstr>
      <vt:lpstr>Custom Design</vt:lpstr>
      <vt:lpstr>Zážitkové kariérové poradenstvo  Kým chceš byť? </vt:lpstr>
      <vt:lpstr>Pár slov o mne...</vt:lpstr>
      <vt:lpstr>Ako to bude dnes vyzerať</vt:lpstr>
      <vt:lpstr>Prezentácia programu PowerPoint</vt:lpstr>
      <vt:lpstr>Prečo sme tu ...</vt:lpstr>
      <vt:lpstr>Pýtali sme sa ...</vt:lpstr>
      <vt:lpstr>Myšlienka, ktorá nás tiež inšpirovala ...</vt:lpstr>
      <vt:lpstr>Predstavujeme vám </vt:lpstr>
      <vt:lpstr>Naša vízia:</vt:lpstr>
      <vt:lpstr>Hlavné ciele – piliere Združenia: </vt:lpstr>
      <vt:lpstr>Míľniky:</vt:lpstr>
      <vt:lpstr>Naše ďalšie aktivity</vt:lpstr>
      <vt:lpstr>Prezentácia programu PowerPoint</vt:lpstr>
      <vt:lpstr>Kariérové poradenstvo  ... od teórie k praxi</vt:lpstr>
      <vt:lpstr>Na čo je dobré „KP“ a kariérový rozvoj?</vt:lpstr>
      <vt:lpstr>Portfólio</vt:lpstr>
      <vt:lpstr>Čo s portfóliom</vt:lpstr>
      <vt:lpstr>Čo by som si mal vložiť do portfólia</vt:lpstr>
      <vt:lpstr>Príklady</vt:lpstr>
      <vt:lpstr>Prezentácia programu PowerPoint</vt:lpstr>
      <vt:lpstr>Cieľ programu (ZKP)</vt:lpstr>
      <vt:lpstr>Priebeh stretnutí</vt:lpstr>
      <vt:lpstr>Čo si v rámci programu záujemca vyskúša</vt:lpstr>
      <vt:lpstr>Výstup programu</vt:lpstr>
      <vt:lpstr>Pozadie zážitkového kariérového programu</vt:lpstr>
      <vt:lpstr>Východiská</vt:lpstr>
      <vt:lpstr>Minulosť - mapovanie</vt:lpstr>
      <vt:lpstr>Prezentácia programu PowerPoint</vt:lpstr>
      <vt:lpstr>Cvičenie – kto som</vt:lpstr>
      <vt:lpstr>Prítomnosť - poznanie</vt:lpstr>
      <vt:lpstr>Cvičenia – kde som</vt:lpstr>
      <vt:lpstr>Osobnostné predpoklady</vt:lpstr>
      <vt:lpstr>Všeobecné schopnosti</vt:lpstr>
      <vt:lpstr>Zameranie na budúcnosť – stanovovanie cieľov</vt:lpstr>
      <vt:lpstr>Cvičenie – kde môžem byť</vt:lpstr>
      <vt:lpstr>Cvičenie – kde môžem byť</vt:lpstr>
      <vt:lpstr>Cvičenie – kde môžem byť</vt:lpstr>
      <vt:lpstr>Práca s výstupmi</vt:lpstr>
      <vt:lpstr>Výhody takéhoto a podobných programov</vt:lpstr>
      <vt:lpstr>Prezentácia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Asociácia kariérnych konzultantov</dc:title>
  <dc:creator>Jarmi</dc:creator>
  <cp:keywords>No Restrictions</cp:keywords>
  <cp:lastModifiedBy>Martin Kovic</cp:lastModifiedBy>
  <cp:revision>135</cp:revision>
  <dcterms:created xsi:type="dcterms:W3CDTF">2013-12-03T22:05:42Z</dcterms:created>
  <dcterms:modified xsi:type="dcterms:W3CDTF">2016-02-17T22:32:44Z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709a62ac-345b-448d-a81f-0e2f2c9bc282</vt:lpwstr>
  </property>
  <property fmtid="{D5CDD505-2E9C-101B-9397-08002B2CF9AE}" pid="3" name="DellClassification">
    <vt:lpwstr>No Restrictions</vt:lpwstr>
  </property>
  <property fmtid="{D5CDD505-2E9C-101B-9397-08002B2CF9AE}" pid="4" name="DellSubLabels">
    <vt:lpwstr/>
  </property>
</Properties>
</file>