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4" r:id="rId4"/>
    <p:sldId id="267" r:id="rId5"/>
    <p:sldId id="265" r:id="rId6"/>
    <p:sldId id="266" r:id="rId7"/>
    <p:sldId id="271" r:id="rId8"/>
    <p:sldId id="272" r:id="rId9"/>
    <p:sldId id="269" r:id="rId10"/>
    <p:sldId id="25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45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63" autoAdjust="0"/>
  </p:normalViewPr>
  <p:slideViewPr>
    <p:cSldViewPr>
      <p:cViewPr varScale="1">
        <p:scale>
          <a:sx n="87" d="100"/>
          <a:sy n="87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71FB-80E0-485C-9AAB-DF6789144927}" type="datetimeFigureOut">
              <a:rPr lang="en-US" smtClean="0"/>
              <a:t>24-Oct-17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AFD4-3E6A-49ED-B62C-E3501F4F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Na Slovensku existuje silná tradícia profesijnej orientácie. V </a:t>
            </a:r>
            <a:r>
              <a:rPr lang="sk-SK" dirty="0" err="1"/>
              <a:t>kariérovom</a:t>
            </a:r>
            <a:r>
              <a:rPr lang="sk-SK" dirty="0"/>
              <a:t> poradenstve má každý sektor svoju víziu, ktorá sa prejavuje v tom, na čo dáva sektor dôraz. Každý z týchto pohľadov má svoje výhody a nevýhody. V každom je kúsok pravdy, ale každý z nich má aj svoje obmedzenia. Na ilustráciu, či pobavenie to trošku </a:t>
            </a:r>
            <a:r>
              <a:rPr lang="sk-SK" dirty="0" err="1"/>
              <a:t>karikaturizujme</a:t>
            </a:r>
            <a:r>
              <a:rPr lang="sk-SK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dirty="0"/>
              <a:t>V školstve máme niekedy tendenciu redukovať kariérové poradenstvo na diagnostiku. Je to ČSR tradícia, veď už </a:t>
            </a:r>
            <a:r>
              <a:rPr lang="sk-SK" altLang="en-US" dirty="0" err="1"/>
              <a:t>Josef</a:t>
            </a:r>
            <a:r>
              <a:rPr lang="sk-SK" altLang="en-US" dirty="0"/>
              <a:t> </a:t>
            </a:r>
            <a:r>
              <a:rPr lang="sk-SK" altLang="en-US" dirty="0" err="1"/>
              <a:t>Stavěl</a:t>
            </a:r>
            <a:r>
              <a:rPr lang="sk-SK" altLang="en-US" dirty="0"/>
              <a:t> tu 1928 otvoril </a:t>
            </a:r>
            <a:r>
              <a:rPr lang="sk-SK" altLang="en-US" dirty="0" err="1"/>
              <a:t>Psychotechnické</a:t>
            </a:r>
            <a:r>
              <a:rPr lang="sk-SK" altLang="en-US" dirty="0"/>
              <a:t> centrum, ktorého súčasťou bola </a:t>
            </a:r>
            <a:r>
              <a:rPr lang="sk-SK" dirty="0">
                <a:solidFill>
                  <a:srgbClr val="000099"/>
                </a:solidFill>
              </a:rPr>
              <a:t>Ústredná poradňa pre voľbu povolania a sieť okresných poradní pre voľbu povolania. </a:t>
            </a:r>
          </a:p>
          <a:p>
            <a:endParaRPr lang="sk-SK" altLang="en-US" dirty="0"/>
          </a:p>
          <a:p>
            <a:r>
              <a:rPr lang="sk-SK" altLang="en-US" dirty="0" err="1"/>
              <a:t>CPPPaP</a:t>
            </a:r>
            <a:r>
              <a:rPr lang="sk-SK" altLang="en-US" dirty="0"/>
              <a:t> – tendencia psychologizovať. „Činnosť kariérového poradenstva je zameraná na zosúladenie kariérového vývinu žiakov s ich individuálnymi predpokladmi a záujmami ako aj s potrebami trhu práce najmä prostredníctvom a) diagnostickej činnosti“</a:t>
            </a:r>
          </a:p>
          <a:p>
            <a:endParaRPr lang="sk-SK" altLang="en-US" dirty="0"/>
          </a:p>
          <a:p>
            <a:r>
              <a:rPr lang="sk-SK" altLang="en-US" dirty="0"/>
              <a:t>Poradca kontroluje proces</a:t>
            </a:r>
            <a:r>
              <a:rPr lang="en-US" altLang="en-US" dirty="0"/>
              <a:t>.</a:t>
            </a:r>
          </a:p>
          <a:p>
            <a:r>
              <a:rPr lang="sk-SK" altLang="en-US" dirty="0"/>
              <a:t>Poradca je direktívny a má autoritu</a:t>
            </a:r>
            <a:r>
              <a:rPr lang="en-US" altLang="en-US" dirty="0"/>
              <a:t>.</a:t>
            </a:r>
          </a:p>
          <a:p>
            <a:r>
              <a:rPr lang="sk-SK" altLang="en-US" dirty="0"/>
              <a:t>Klient je pasívny príjemca informácií o sebe.</a:t>
            </a:r>
          </a:p>
          <a:p>
            <a:r>
              <a:rPr lang="sk-SK" altLang="en-US" dirty="0"/>
              <a:t>Kde je rozvoj zručností, samostatnosti?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D62ED-1D63-4F05-8641-8B20E6BDA6B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3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dirty="0"/>
              <a:t>ŠIOV, zamestnávatelia – kariérové poradenstvo = nábor do duálu. Nesúlad medzi vzdelávacími výstupmi a potrebami zamestnávateľov činí tento prístup módnym.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D62ED-1D63-4F05-8641-8B20E6BDA6B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9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Služby zamestnanosti: kariérové poradenstvo redukované na rozvoj zručností pre hľadanie zamestnania. Niekedy aj na úkor záujmu klienta, keď idú záujmy a potreby bokom pred potrebami trhu práce.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D62ED-1D63-4F05-8641-8B20E6BDA6B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1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dirty="0"/>
              <a:t>Súkromná sféra: kariérové poradenstvo nemá vždy kontakt s ťažkou realitou chudobnejších regiónov. Kariérové poradenstvo je dostupné najmä tým, čo ho potrebujú relatívne „menej“.</a:t>
            </a:r>
          </a:p>
          <a:p>
            <a:endParaRPr lang="sk-SK" dirty="0"/>
          </a:p>
          <a:p>
            <a:r>
              <a:rPr lang="sk-SK" dirty="0"/>
              <a:t>Vidíme, ako sa môžeme spoločne obohatiť....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D62ED-1D63-4F05-8641-8B20E6BDA6B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4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  <a:solidFill>
            <a:schemeClr val="accent1"/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668344" y="116632"/>
            <a:ext cx="1368152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16275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4139952" y="6386920"/>
            <a:ext cx="1368152" cy="38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33040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139952" y="6386920"/>
            <a:ext cx="1368152" cy="38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424890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62296" y="1556056"/>
            <a:ext cx="4020984" cy="613784"/>
          </a:xfrm>
          <a:prstGeom prst="rect">
            <a:avLst/>
          </a:prstGeom>
          <a:solidFill>
            <a:srgbClr val="FFFFF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9008" y="1556792"/>
            <a:ext cx="4020984" cy="613784"/>
          </a:xfrm>
          <a:prstGeom prst="rect">
            <a:avLst/>
          </a:prstGeom>
          <a:solidFill>
            <a:srgbClr val="FFFFF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86" y="6309320"/>
            <a:ext cx="303997" cy="450964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66" y="6309320"/>
            <a:ext cx="303997" cy="4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66" y="6309320"/>
            <a:ext cx="303997" cy="4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C8C9-5D98-4A55-BD82-E18F21AE238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 descr="C:\Users\jw\Documents\Visual Studio 2010\Projects\JSBubbles\JSBubbles.Game\images\themes\metro\Next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29" y="6348019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40" y="6343213"/>
            <a:ext cx="400106" cy="400106"/>
          </a:xfrm>
          <a:prstGeom prst="rect">
            <a:avLst/>
          </a:prstGeom>
        </p:spPr>
      </p:pic>
      <p:pic>
        <p:nvPicPr>
          <p:cNvPr id="9" name="Obraz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08" y="6347991"/>
            <a:ext cx="400106" cy="400106"/>
          </a:xfrm>
          <a:prstGeom prst="rect">
            <a:avLst/>
          </a:prstGeom>
        </p:spPr>
      </p:pic>
      <p:pic>
        <p:nvPicPr>
          <p:cNvPr id="10" name="Obraz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00" y="6338465"/>
            <a:ext cx="419159" cy="419159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107504" y="6388737"/>
            <a:ext cx="7776864" cy="31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Segoe UI" pitchFamily="34" charset="0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Your company name</a:t>
            </a:r>
          </a:p>
        </p:txBody>
      </p:sp>
    </p:spTree>
    <p:extLst>
      <p:ext uri="{BB962C8B-B14F-4D97-AF65-F5344CB8AC3E}">
        <p14:creationId xmlns:p14="http://schemas.microsoft.com/office/powerpoint/2010/main" val="730332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240360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006600"/>
                </a:solidFill>
              </a:rPr>
              <a:t>UROBME SI KVALITU V KARIÉROVOM PORADENSTVE</a:t>
            </a:r>
            <a:endParaRPr lang="sk-SK" sz="3600" dirty="0">
              <a:solidFill>
                <a:srgbClr val="006600"/>
              </a:solidFill>
            </a:endParaRPr>
          </a:p>
        </p:txBody>
      </p:sp>
      <p:pic>
        <p:nvPicPr>
          <p:cNvPr id="4" name="Picture 3" descr="C:\Users\tomas\AppData\Local\Microsoft\Windows\INetCache\Content.Word\logo-final-na-bok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07E2C-0A18-4602-A005-4747380CB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37312"/>
            <a:ext cx="1256432" cy="414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0" y="858746"/>
            <a:ext cx="9151270" cy="5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671"/>
            <a:ext cx="9144000" cy="6096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39953FA-0B9C-44A6-9EAA-26EF86C52C1F}"/>
              </a:ext>
            </a:extLst>
          </p:cNvPr>
          <p:cNvSpPr/>
          <p:nvPr/>
        </p:nvSpPr>
        <p:spPr>
          <a:xfrm>
            <a:off x="3635896" y="116632"/>
            <a:ext cx="4752528" cy="1800200"/>
          </a:xfrm>
          <a:prstGeom prst="wedgeEllipseCallout">
            <a:avLst>
              <a:gd name="adj1" fmla="val -29158"/>
              <a:gd name="adj2" fmla="val 7599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VŠETCI DO DUÁLU!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93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25910-1C00-4A33-8107-D6ED8446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132856"/>
            <a:ext cx="9444541" cy="2833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2EE0A-4812-4883-88BD-38584B637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786">
            <a:off x="5569276" y="521741"/>
            <a:ext cx="3180691" cy="1285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3AB65-EF68-4CB4-B38D-8C87C3469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42">
            <a:off x="1043608" y="5373216"/>
            <a:ext cx="3029718" cy="1224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08EAA-4C0B-40CE-B950-43E3004A7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4126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64C03D-2503-4DA6-B5B7-169B982D5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99">
            <a:off x="5796136" y="5085184"/>
            <a:ext cx="2209428" cy="147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3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EFAD3-1594-48C0-885C-148B4834701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0"/>
            <a:ext cx="914400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020E21AD-7780-4206-8264-D7E32564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889443"/>
            <a:ext cx="8467725" cy="31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60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Nasleduj svoje sny.</a:t>
            </a:r>
            <a:endParaRPr lang="en-US" sz="11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60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Úspech závisí len na Tebe.</a:t>
            </a:r>
            <a:endParaRPr lang="en-US" sz="11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Čo chceme dosiahnuť...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006600"/>
              </a:solidFill>
            </a:endParaRPr>
          </a:p>
          <a:p>
            <a:r>
              <a:rPr lang="sk-SK" dirty="0" err="1">
                <a:solidFill>
                  <a:srgbClr val="006600"/>
                </a:solidFill>
              </a:rPr>
              <a:t>Nadsektorová</a:t>
            </a:r>
            <a:r>
              <a:rPr lang="sk-SK" dirty="0">
                <a:solidFill>
                  <a:srgbClr val="006600"/>
                </a:solidFill>
              </a:rPr>
              <a:t> zdieľaná vízia pre kariérové poradenstvo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r>
              <a:rPr lang="sk-SK" dirty="0">
                <a:solidFill>
                  <a:srgbClr val="006600"/>
                </a:solidFill>
              </a:rPr>
              <a:t>Systém zameraný na zlepšovanie, nie na kontrolu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4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Ako chceme pracovať...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79208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Európska inšpirácia....</a:t>
            </a: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A81C60-1DC3-4170-9727-0F3D21F87E99}"/>
              </a:ext>
            </a:extLst>
          </p:cNvPr>
          <p:cNvSpPr txBox="1">
            <a:spLocks/>
          </p:cNvSpPr>
          <p:nvPr/>
        </p:nvSpPr>
        <p:spPr>
          <a:xfrm>
            <a:off x="2339752" y="2226216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rgbClr val="006600"/>
                </a:solidFill>
              </a:rPr>
              <a:t>...pre Slovenský systém a tradíciu!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0E3BD0-C3FF-457D-BC82-8EC63F787EED}"/>
              </a:ext>
            </a:extLst>
          </p:cNvPr>
          <p:cNvSpPr txBox="1">
            <a:spLocks/>
          </p:cNvSpPr>
          <p:nvPr/>
        </p:nvSpPr>
        <p:spPr>
          <a:xfrm>
            <a:off x="457200" y="3501008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rgbClr val="006600"/>
                </a:solidFill>
              </a:rPr>
              <a:t>Otvorený, transparentný a </a:t>
            </a:r>
            <a:r>
              <a:rPr lang="sk-SK" dirty="0" err="1">
                <a:solidFill>
                  <a:srgbClr val="006600"/>
                </a:solidFill>
              </a:rPr>
              <a:t>participatívny</a:t>
            </a:r>
            <a:r>
              <a:rPr lang="sk-SK" dirty="0">
                <a:solidFill>
                  <a:srgbClr val="006600"/>
                </a:solidFill>
              </a:rPr>
              <a:t> proces (2017-2019)</a:t>
            </a:r>
          </a:p>
          <a:p>
            <a:endParaRPr lang="en-GB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rgbClr val="8DB745"/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 Zahraniční partneri projektu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72459" y="1772816"/>
            <a:ext cx="2664296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 err="1">
                <a:solidFill>
                  <a:schemeClr val="tx1"/>
                </a:solidFill>
              </a:rPr>
              <a:t>nfb</a:t>
            </a:r>
            <a:r>
              <a:rPr lang="en-GB" b="1" dirty="0">
                <a:solidFill>
                  <a:schemeClr val="tx1"/>
                </a:solidFill>
              </a:rPr>
              <a:t> (</a:t>
            </a:r>
            <a:r>
              <a:rPr lang="sk-SK" b="1" dirty="0">
                <a:solidFill>
                  <a:schemeClr val="tx1"/>
                </a:solidFill>
              </a:rPr>
              <a:t>DE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  <a:p>
            <a:r>
              <a:rPr lang="sk-SK" dirty="0">
                <a:solidFill>
                  <a:schemeClr val="tx1"/>
                </a:solidFill>
              </a:rPr>
              <a:t>Národné poradenské fórum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5829" y="1772816"/>
            <a:ext cx="2664296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err="1">
                <a:solidFill>
                  <a:srgbClr val="1F497D"/>
                </a:solidFill>
                <a:latin typeface="Segoe UI Light"/>
              </a:rPr>
              <a:t>iCeGS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(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Medzinárodné centrum pre výskum poradenstva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72459" y="3507800"/>
            <a:ext cx="2664296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sk-SK" b="1" dirty="0">
                <a:solidFill>
                  <a:srgbClr val="1F497D"/>
                </a:solidFill>
              </a:rPr>
              <a:t>NOLOC</a:t>
            </a:r>
            <a:r>
              <a:rPr lang="en-GB" b="1" dirty="0">
                <a:solidFill>
                  <a:srgbClr val="1F497D"/>
                </a:solidFill>
              </a:rPr>
              <a:t> (</a:t>
            </a:r>
            <a:r>
              <a:rPr lang="sk-SK" b="1" dirty="0">
                <a:solidFill>
                  <a:srgbClr val="1F497D"/>
                </a:solidFill>
              </a:rPr>
              <a:t>NL</a:t>
            </a:r>
            <a:r>
              <a:rPr lang="en-GB" b="1" dirty="0">
                <a:solidFill>
                  <a:srgbClr val="1F497D"/>
                </a:solidFill>
              </a:rPr>
              <a:t>)</a:t>
            </a:r>
          </a:p>
          <a:p>
            <a:pPr lvl="0">
              <a:defRPr/>
            </a:pPr>
            <a:r>
              <a:rPr lang="sk-SK" dirty="0">
                <a:solidFill>
                  <a:srgbClr val="1F497D"/>
                </a:solidFill>
              </a:rPr>
              <a:t>Asociácia </a:t>
            </a:r>
            <a:r>
              <a:rPr lang="sk-SK" dirty="0" err="1">
                <a:solidFill>
                  <a:srgbClr val="1F497D"/>
                </a:solidFill>
              </a:rPr>
              <a:t>kariérových</a:t>
            </a:r>
            <a:r>
              <a:rPr lang="sk-SK" dirty="0">
                <a:solidFill>
                  <a:srgbClr val="1F497D"/>
                </a:solidFill>
              </a:rPr>
              <a:t> poradcov</a:t>
            </a: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5829" y="3507800"/>
            <a:ext cx="2664296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(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NO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Inland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Norway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University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of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Applied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Science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9" name="Rectangle 30"/>
          <p:cNvSpPr/>
          <p:nvPr/>
        </p:nvSpPr>
        <p:spPr>
          <a:xfrm>
            <a:off x="1770885" y="5173133"/>
            <a:ext cx="2664296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ABIF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(</a:t>
            </a:r>
            <a:r>
              <a:rPr lang="sk-SK" b="1" dirty="0">
                <a:solidFill>
                  <a:srgbClr val="1F497D"/>
                </a:solidFill>
                <a:latin typeface="Segoe UI Light"/>
              </a:rPr>
              <a:t>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Výskumné centrum pre kvalitu v poradenstve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6014912" y="5173133"/>
            <a:ext cx="2664296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SKPKR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(CZ)</a:t>
            </a:r>
          </a:p>
          <a:p>
            <a:pPr lvl="0"/>
            <a:r>
              <a:rPr lang="sk-SK" dirty="0" err="1">
                <a:solidFill>
                  <a:srgbClr val="1F497D"/>
                </a:solidFill>
              </a:rPr>
              <a:t>Sdružení</a:t>
            </a:r>
            <a:r>
              <a:rPr lang="sk-SK" dirty="0">
                <a:solidFill>
                  <a:srgbClr val="1F497D"/>
                </a:solidFill>
              </a:rPr>
              <a:t> pro kariérové </a:t>
            </a:r>
            <a:r>
              <a:rPr lang="sk-SK" dirty="0" err="1">
                <a:solidFill>
                  <a:srgbClr val="1F497D"/>
                </a:solidFill>
              </a:rPr>
              <a:t>poradenství</a:t>
            </a:r>
            <a:r>
              <a:rPr lang="sk-SK" dirty="0">
                <a:solidFill>
                  <a:srgbClr val="1F497D"/>
                </a:solidFill>
              </a:rPr>
              <a:t> a </a:t>
            </a:r>
            <a:r>
              <a:rPr lang="sk-SK" dirty="0" err="1">
                <a:solidFill>
                  <a:srgbClr val="1F497D"/>
                </a:solidFill>
              </a:rPr>
              <a:t>kariérový</a:t>
            </a:r>
            <a:r>
              <a:rPr lang="sk-SK" dirty="0">
                <a:solidFill>
                  <a:srgbClr val="1F497D"/>
                </a:solidFill>
              </a:rPr>
              <a:t> rozvoj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DA1-9E1C-4C1C-8FEA-8BAF822AF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07198"/>
            <a:ext cx="866848" cy="8668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474455-D829-4727-9E96-39CBAD951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49"/>
          <a:stretch/>
        </p:blipFill>
        <p:spPr>
          <a:xfrm>
            <a:off x="827584" y="2100316"/>
            <a:ext cx="786410" cy="773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384720-2FC9-436D-A3E7-F2632075D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88" y="3950952"/>
            <a:ext cx="1184344" cy="342144"/>
          </a:xfrm>
          <a:prstGeom prst="rect">
            <a:avLst/>
          </a:prstGeom>
        </p:spPr>
      </p:pic>
      <p:pic>
        <p:nvPicPr>
          <p:cNvPr id="1026" name="Picture 2" descr="https://www.werksite.nl/download.php?id=2518">
            <a:extLst>
              <a:ext uri="{FF2B5EF4-FFF2-40B4-BE49-F238E27FC236}">
                <a16:creationId xmlns:a16="http://schemas.microsoft.com/office/drawing/2014/main" id="{14D20FF1-47F7-49B8-BE69-BF1560EB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2" y="3730028"/>
            <a:ext cx="1182700" cy="8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AB84A-4D11-4CE0-89E6-A739F7ED2E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89" y="5502478"/>
            <a:ext cx="1184344" cy="7100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B7690-B9D4-49A5-855A-31D5CDDAF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20863"/>
            <a:ext cx="705779" cy="705779"/>
          </a:xfrm>
          <a:prstGeom prst="rect">
            <a:avLst/>
          </a:prstGeom>
        </p:spPr>
      </p:pic>
      <p:pic>
        <p:nvPicPr>
          <p:cNvPr id="22" name="Picture 21" descr="Erasmus+_Logo_en">
            <a:extLst>
              <a:ext uri="{FF2B5EF4-FFF2-40B4-BE49-F238E27FC236}">
                <a16:creationId xmlns:a16="http://schemas.microsoft.com/office/drawing/2014/main" id="{6B9DFC6D-1BEC-4D69-BEA4-9E303776F67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42" y="274638"/>
            <a:ext cx="1959158" cy="850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8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730" y="0"/>
            <a:ext cx="103598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5D544-EDCA-4E98-B053-08E2A2432B07}"/>
              </a:ext>
            </a:extLst>
          </p:cNvPr>
          <p:cNvSpPr txBox="1"/>
          <p:nvPr/>
        </p:nvSpPr>
        <p:spPr>
          <a:xfrm>
            <a:off x="0" y="5903893"/>
            <a:ext cx="3612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www.rozvojkariery.sk</a:t>
            </a:r>
          </a:p>
          <a:p>
            <a:r>
              <a:rPr lang="sk-SK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info@zkprk.sk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tro">
      <a:dk1>
        <a:srgbClr val="FFFFFF"/>
      </a:dk1>
      <a:lt1>
        <a:srgbClr val="1F497D"/>
      </a:lt1>
      <a:dk2>
        <a:srgbClr val="FFFFFF"/>
      </a:dk2>
      <a:lt2>
        <a:srgbClr val="1F497D"/>
      </a:lt2>
      <a:accent1>
        <a:srgbClr val="E8402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C6D9F0"/>
      </a:folHlink>
    </a:clrScheme>
    <a:fontScheme name="Metro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390</Words>
  <Application>Microsoft Office PowerPoint</Application>
  <PresentationFormat>On-screen Show (4:3)</PresentationFormat>
  <Paragraphs>51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Garamond</vt:lpstr>
      <vt:lpstr>Segoe UI</vt:lpstr>
      <vt:lpstr>Segoe UI Light</vt:lpstr>
      <vt:lpstr>Times New Roman</vt:lpstr>
      <vt:lpstr>Office Theme</vt:lpstr>
      <vt:lpstr>1_Office Theme</vt:lpstr>
      <vt:lpstr>UROBME SI KVALITU V KARIÉROVOM PORADENSTVE</vt:lpstr>
      <vt:lpstr>PowerPoint Presentation</vt:lpstr>
      <vt:lpstr>PowerPoint Presentation</vt:lpstr>
      <vt:lpstr>PowerPoint Presentation</vt:lpstr>
      <vt:lpstr>PowerPoint Presentation</vt:lpstr>
      <vt:lpstr>Čo chceme dosiahnuť...</vt:lpstr>
      <vt:lpstr>Ako chceme pracovať...</vt:lpstr>
      <vt:lpstr> Zahraniční partneri projektu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Štefan Grajcár</dc:creator>
  <cp:lastModifiedBy>Tomas Sprlak</cp:lastModifiedBy>
  <cp:revision>34</cp:revision>
  <dcterms:created xsi:type="dcterms:W3CDTF">2017-10-23T10:30:44Z</dcterms:created>
  <dcterms:modified xsi:type="dcterms:W3CDTF">2017-10-25T05:18:16Z</dcterms:modified>
</cp:coreProperties>
</file>