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3" r:id="rId4"/>
    <p:sldId id="274" r:id="rId5"/>
    <p:sldId id="275" r:id="rId6"/>
    <p:sldId id="277" r:id="rId7"/>
    <p:sldId id="276" r:id="rId8"/>
    <p:sldId id="279" r:id="rId9"/>
    <p:sldId id="281" r:id="rId10"/>
    <p:sldId id="282" r:id="rId11"/>
    <p:sldId id="283" r:id="rId12"/>
    <p:sldId id="284" r:id="rId13"/>
    <p:sldId id="296" r:id="rId14"/>
    <p:sldId id="278" r:id="rId15"/>
    <p:sldId id="294" r:id="rId16"/>
    <p:sldId id="285" r:id="rId17"/>
    <p:sldId id="286" r:id="rId18"/>
    <p:sldId id="287" r:id="rId19"/>
    <p:sldId id="288" r:id="rId20"/>
    <p:sldId id="289" r:id="rId21"/>
    <p:sldId id="292" r:id="rId22"/>
    <p:sldId id="291" r:id="rId23"/>
    <p:sldId id="293" r:id="rId24"/>
    <p:sldId id="295" r:id="rId25"/>
    <p:sldId id="257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745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90" autoAdjust="0"/>
  </p:normalViewPr>
  <p:slideViewPr>
    <p:cSldViewPr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71FB-80E0-485C-9AAB-DF6789144927}" type="datetimeFigureOut">
              <a:rPr lang="en-US" smtClean="0"/>
              <a:t>09-Nov-17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AFD4-3E6A-49ED-B62C-E3501F4F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Na Slovensku existuje silná tradícia profesijnej orientácie. V </a:t>
            </a:r>
            <a:r>
              <a:rPr lang="sk-SK" dirty="0" err="1"/>
              <a:t>kariérovom</a:t>
            </a:r>
            <a:r>
              <a:rPr lang="sk-SK" dirty="0"/>
              <a:t> poradenstve má každý sektor svoju víziu, ktorá sa prejavuje v tom, na čo dáva sektor dôraz. Každý z týchto pohľadov má svoje výhody a nevýhody. V každom je kúsok pravdy, ale každý z nich má aj svoje obmedzenia. Na ilustráciu, či pobavenie to trošku </a:t>
            </a:r>
            <a:r>
              <a:rPr lang="sk-SK" dirty="0" err="1"/>
              <a:t>karikaturizujme</a:t>
            </a:r>
            <a:r>
              <a:rPr lang="sk-SK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5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Na Slovensku existuje silná tradícia profesijnej orientácie. V </a:t>
            </a:r>
            <a:r>
              <a:rPr lang="sk-SK" dirty="0" err="1"/>
              <a:t>kariérovom</a:t>
            </a:r>
            <a:r>
              <a:rPr lang="sk-SK" dirty="0"/>
              <a:t> poradenstve má každý sektor svoju víziu, ktorá sa prejavuje v tom, na čo dáva sektor dôraz. Každý z týchto pohľadov má svoje výhody a nevýhody. V každom je kúsok pravdy, ale každý z nich má aj svoje obmedzenia. Na ilustráciu, či pobavenie to trošku </a:t>
            </a:r>
            <a:r>
              <a:rPr lang="sk-SK" dirty="0" err="1"/>
              <a:t>karikaturizujme</a:t>
            </a:r>
            <a:r>
              <a:rPr lang="sk-SK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18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6600"/>
                </a:solidFill>
              </a:rPr>
              <a:t>Finančná nezávislosť na členských príspevkoch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2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4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AFD4-3E6A-49ED-B62C-E3501F4FAF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C8C9-5D98-4A55-BD82-E18F21AE2385}" type="datetimeFigureOut">
              <a:rPr lang="sk-SK" smtClean="0"/>
              <a:t>9. 11. 2017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570A-EEFE-4DB8-912B-187DCCA8A8B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zvojkariery.sk/wp-content/uploads/2017/01/kam-na-vysoku-zkprk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4464496"/>
          </a:xfrm>
        </p:spPr>
        <p:txBody>
          <a:bodyPr>
            <a:normAutofit/>
          </a:bodyPr>
          <a:lstStyle/>
          <a:p>
            <a:br>
              <a:rPr lang="sk-SK" sz="5400" b="1" dirty="0">
                <a:solidFill>
                  <a:srgbClr val="006600"/>
                </a:solidFill>
              </a:rPr>
            </a:br>
            <a:r>
              <a:rPr lang="sk-SK" sz="5400" b="1" dirty="0">
                <a:solidFill>
                  <a:srgbClr val="006600"/>
                </a:solidFill>
              </a:rPr>
              <a:t>SPRÁVA O ČINNOSTI</a:t>
            </a:r>
            <a:br>
              <a:rPr lang="sk-SK" sz="5400" b="1" dirty="0">
                <a:solidFill>
                  <a:srgbClr val="006600"/>
                </a:solidFill>
              </a:rPr>
            </a:br>
            <a:br>
              <a:rPr lang="sk-SK" sz="5400" b="1" dirty="0">
                <a:solidFill>
                  <a:srgbClr val="006600"/>
                </a:solidFill>
              </a:rPr>
            </a:br>
            <a:r>
              <a:rPr lang="sk-SK" sz="2800" b="1" dirty="0">
                <a:solidFill>
                  <a:srgbClr val="006600"/>
                </a:solidFill>
              </a:rPr>
              <a:t>VALNÉ ZHROMAŽDENIE 9. 11. 2017</a:t>
            </a:r>
            <a:endParaRPr lang="sk-SK" sz="3600" dirty="0">
              <a:solidFill>
                <a:srgbClr val="0066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4D0F9-B912-475E-A0C4-198FB57FBB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908720"/>
            <a:ext cx="4499992" cy="13859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August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Príprava nového webu</a:t>
            </a:r>
          </a:p>
          <a:p>
            <a:r>
              <a:rPr lang="sk-SK" dirty="0">
                <a:solidFill>
                  <a:srgbClr val="006600"/>
                </a:solidFill>
              </a:rPr>
              <a:t>Príprava </a:t>
            </a:r>
            <a:r>
              <a:rPr lang="sk-SK" dirty="0" err="1">
                <a:solidFill>
                  <a:srgbClr val="006600"/>
                </a:solidFill>
              </a:rPr>
              <a:t>promo</a:t>
            </a:r>
            <a:r>
              <a:rPr lang="sk-SK" dirty="0">
                <a:solidFill>
                  <a:srgbClr val="006600"/>
                </a:solidFill>
              </a:rPr>
              <a:t>-videa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3294F-0D8D-4E27-A3F8-E87BBA41CF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557500"/>
            <a:ext cx="4948547" cy="2169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FEFC4-CF15-4CA7-BB3D-5BCC32D71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4316146" cy="2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September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Grant Erasmus</a:t>
            </a:r>
            <a:r>
              <a:rPr lang="en-US" dirty="0">
                <a:solidFill>
                  <a:srgbClr val="006600"/>
                </a:solidFill>
              </a:rPr>
              <a:t>+ </a:t>
            </a:r>
            <a:r>
              <a:rPr lang="en-US" dirty="0" err="1">
                <a:solidFill>
                  <a:srgbClr val="006600"/>
                </a:solidFill>
              </a:rPr>
              <a:t>kvalita</a:t>
            </a:r>
            <a:r>
              <a:rPr lang="en-US" dirty="0">
                <a:solidFill>
                  <a:srgbClr val="006600"/>
                </a:solidFill>
              </a:rPr>
              <a:t> v </a:t>
            </a:r>
            <a:r>
              <a:rPr lang="en-US" dirty="0" err="1">
                <a:solidFill>
                  <a:srgbClr val="006600"/>
                </a:solidFill>
              </a:rPr>
              <a:t>kari</a:t>
            </a:r>
            <a:r>
              <a:rPr lang="sk-SK" dirty="0" err="1">
                <a:solidFill>
                  <a:srgbClr val="006600"/>
                </a:solidFill>
              </a:rPr>
              <a:t>érovom</a:t>
            </a:r>
            <a:r>
              <a:rPr lang="sk-SK" dirty="0">
                <a:solidFill>
                  <a:srgbClr val="006600"/>
                </a:solidFill>
              </a:rPr>
              <a:t> poradenstve</a:t>
            </a:r>
          </a:p>
          <a:p>
            <a:r>
              <a:rPr lang="sk-SK" dirty="0" err="1">
                <a:solidFill>
                  <a:srgbClr val="006600"/>
                </a:solidFill>
              </a:rPr>
              <a:t>Gaudeamus</a:t>
            </a:r>
            <a:r>
              <a:rPr lang="sk-SK" dirty="0">
                <a:solidFill>
                  <a:srgbClr val="006600"/>
                </a:solidFill>
              </a:rPr>
              <a:t> 2017 v Nitre</a:t>
            </a:r>
          </a:p>
          <a:p>
            <a:r>
              <a:rPr lang="sk-SK" dirty="0">
                <a:solidFill>
                  <a:srgbClr val="006600"/>
                </a:solidFill>
              </a:rPr>
              <a:t>Cena ZKPRK na NCKP</a:t>
            </a:r>
          </a:p>
          <a:p>
            <a:r>
              <a:rPr lang="sk-SK" dirty="0">
                <a:solidFill>
                  <a:srgbClr val="006600"/>
                </a:solidFill>
              </a:rPr>
              <a:t>Výuka predmetu na FSEV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7BC698-1D7E-4ECD-8F03-B857766929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219682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Október</a:t>
            </a: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632186-AE94-4DD7-8639-1165AA414E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573016"/>
            <a:ext cx="3394372" cy="2545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AF28BD-54C3-48D0-BAB9-6830BB7A9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43" y="2060848"/>
            <a:ext cx="3613713" cy="24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7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November</a:t>
            </a: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8221F7-D829-4B83-9134-FAEB816DA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56792"/>
            <a:ext cx="5180581" cy="286247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BEEE48-EB47-4D81-8CBA-095BAFFE05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94839"/>
            <a:ext cx="4860032" cy="2263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632186-AE94-4DD7-8639-1165AA414E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558416"/>
            <a:ext cx="2772001" cy="20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Redakčný plán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52 článkov v roku 2017 (viac než 2015 </a:t>
            </a:r>
            <a:r>
              <a:rPr lang="en-US" dirty="0">
                <a:solidFill>
                  <a:srgbClr val="006600"/>
                </a:solidFill>
              </a:rPr>
              <a:t>+</a:t>
            </a:r>
            <a:r>
              <a:rPr lang="sk-SK" dirty="0">
                <a:solidFill>
                  <a:srgbClr val="006600"/>
                </a:solidFill>
              </a:rPr>
              <a:t> 2016 dokopy!)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C408F-47B9-4FBB-8E45-B05B8D6F67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10" y="2527166"/>
            <a:ext cx="3661120" cy="1774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15921-FFA3-401C-8926-C9EB2A4D8B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339490"/>
            <a:ext cx="3340020" cy="1640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D0C09-6354-40BA-A5BD-F0B34FD7C6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507" y="2152137"/>
            <a:ext cx="3570981" cy="1654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D3864-EEDB-4845-835D-AE2E1403ED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92" y="4437112"/>
            <a:ext cx="4344715" cy="20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3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Koľko nás 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13 nových členov v roku 2017</a:t>
            </a:r>
          </a:p>
          <a:p>
            <a:r>
              <a:rPr lang="sk-SK" dirty="0">
                <a:solidFill>
                  <a:srgbClr val="006600"/>
                </a:solidFill>
              </a:rPr>
              <a:t>1. univerzitné kariérne centrum (VŠEM)</a:t>
            </a:r>
          </a:p>
          <a:p>
            <a:r>
              <a:rPr lang="sk-SK" dirty="0">
                <a:solidFill>
                  <a:srgbClr val="006600"/>
                </a:solidFill>
              </a:rPr>
              <a:t>Spontánny záujem zo sféry HR </a:t>
            </a:r>
            <a:r>
              <a:rPr lang="sk-SK" dirty="0" err="1">
                <a:solidFill>
                  <a:srgbClr val="006600"/>
                </a:solidFill>
              </a:rPr>
              <a:t>Consultingu</a:t>
            </a:r>
            <a:endParaRPr lang="sk-SK" dirty="0">
              <a:solidFill>
                <a:srgbClr val="006600"/>
              </a:solidFill>
            </a:endParaRPr>
          </a:p>
          <a:p>
            <a:r>
              <a:rPr lang="sk-SK" dirty="0">
                <a:solidFill>
                  <a:srgbClr val="006600"/>
                </a:solidFill>
              </a:rPr>
              <a:t>73 registrovaných členov</a:t>
            </a:r>
          </a:p>
          <a:p>
            <a:r>
              <a:rPr lang="sk-SK" dirty="0">
                <a:solidFill>
                  <a:srgbClr val="006600"/>
                </a:solidFill>
              </a:rPr>
              <a:t>Iba 41 platených členov!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59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Komunikačná kampaň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CE6D9-BC26-4143-9744-DDBA64BABC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2289">
            <a:off x="-249693" y="2275186"/>
            <a:ext cx="4516713" cy="4919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C2E3BF-2B47-4897-B5E3-ACE439B1D5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047"/>
            <a:ext cx="2508564" cy="3933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1856C4-B96C-478E-9138-FB7C290E1D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6108">
            <a:off x="6095997" y="4216590"/>
            <a:ext cx="3692499" cy="3300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21765-22AE-4E5F-A439-3FB190763F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797" y="2991956"/>
            <a:ext cx="2977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3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Sociálne siete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500 fanúšikov</a:t>
            </a:r>
          </a:p>
          <a:p>
            <a:r>
              <a:rPr lang="sk-SK" dirty="0">
                <a:solidFill>
                  <a:srgbClr val="006600"/>
                </a:solidFill>
              </a:rPr>
              <a:t>1 post denne</a:t>
            </a:r>
          </a:p>
          <a:p>
            <a:r>
              <a:rPr lang="sk-SK" dirty="0">
                <a:solidFill>
                  <a:srgbClr val="006600"/>
                </a:solidFill>
              </a:rPr>
              <a:t>Najlepší dosah: 8 600 osôb (video)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1498D-38F0-4A44-BC03-BF758E88D8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933629"/>
            <a:ext cx="4248472" cy="1433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0AC018-D905-4D99-A74E-D349CC02E0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40" y="3264759"/>
            <a:ext cx="2984038" cy="3396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45CDC5-5640-4E9B-838B-CE45AA0646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176939"/>
            <a:ext cx="2890276" cy="35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9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Súhrn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6600"/>
                </a:solidFill>
              </a:rPr>
              <a:t>Silné stránky</a:t>
            </a:r>
          </a:p>
          <a:p>
            <a:r>
              <a:rPr lang="sk-SK" dirty="0">
                <a:solidFill>
                  <a:srgbClr val="006600"/>
                </a:solidFill>
              </a:rPr>
              <a:t>Zintenzívnenie komunikácie voči laickej aj odbornej verejnosti</a:t>
            </a:r>
          </a:p>
          <a:p>
            <a:r>
              <a:rPr lang="sk-SK" dirty="0">
                <a:solidFill>
                  <a:srgbClr val="006600"/>
                </a:solidFill>
              </a:rPr>
              <a:t>Mediálne partnerstvá s ISTP a Kariéra.sk</a:t>
            </a:r>
          </a:p>
          <a:p>
            <a:r>
              <a:rPr lang="sk-SK" dirty="0">
                <a:solidFill>
                  <a:srgbClr val="006600"/>
                </a:solidFill>
              </a:rPr>
              <a:t>Rozvoj nových aktivít (Letná škola, Na kávu s </a:t>
            </a:r>
            <a:r>
              <a:rPr lang="sk-SK" dirty="0" err="1">
                <a:solidFill>
                  <a:srgbClr val="006600"/>
                </a:solidFill>
              </a:rPr>
              <a:t>kariérovým</a:t>
            </a:r>
            <a:r>
              <a:rPr lang="sk-SK" dirty="0">
                <a:solidFill>
                  <a:srgbClr val="006600"/>
                </a:solidFill>
              </a:rPr>
              <a:t> poradcom...)</a:t>
            </a:r>
          </a:p>
          <a:p>
            <a:r>
              <a:rPr lang="sk-SK" dirty="0">
                <a:solidFill>
                  <a:srgbClr val="006600"/>
                </a:solidFill>
              </a:rPr>
              <a:t>Nový web s „klientskou zónou“</a:t>
            </a:r>
          </a:p>
          <a:p>
            <a:r>
              <a:rPr lang="sk-SK" dirty="0">
                <a:solidFill>
                  <a:srgbClr val="006600"/>
                </a:solidFill>
              </a:rPr>
              <a:t>Systémové aktivity na národnej a medzinárodnej úrovni (projekt QUAL-IM-G)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11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6600"/>
                </a:solidFill>
              </a:rPr>
              <a:t>Priestor pre zlepšenie</a:t>
            </a:r>
          </a:p>
          <a:p>
            <a:r>
              <a:rPr lang="sk-SK" dirty="0">
                <a:solidFill>
                  <a:srgbClr val="006600"/>
                </a:solidFill>
              </a:rPr>
              <a:t>Regionálne kluby</a:t>
            </a:r>
          </a:p>
          <a:p>
            <a:r>
              <a:rPr lang="sk-SK" dirty="0">
                <a:solidFill>
                  <a:srgbClr val="006600"/>
                </a:solidFill>
              </a:rPr>
              <a:t>Odborné workshopy pre poradcov v roku 2017</a:t>
            </a:r>
          </a:p>
          <a:p>
            <a:r>
              <a:rPr lang="sk-SK" dirty="0">
                <a:solidFill>
                  <a:srgbClr val="006600"/>
                </a:solidFill>
              </a:rPr>
              <a:t>Stabilizácia dobrovoľníkov ZKPRK</a:t>
            </a:r>
          </a:p>
          <a:p>
            <a:r>
              <a:rPr lang="sk-SK" dirty="0" err="1">
                <a:solidFill>
                  <a:srgbClr val="006600"/>
                </a:solidFill>
              </a:rPr>
              <a:t>Participatívne</a:t>
            </a:r>
            <a:r>
              <a:rPr lang="sk-SK" dirty="0">
                <a:solidFill>
                  <a:srgbClr val="006600"/>
                </a:solidFill>
              </a:rPr>
              <a:t> riadenie</a:t>
            </a:r>
          </a:p>
          <a:p>
            <a:r>
              <a:rPr lang="sk-SK" dirty="0">
                <a:solidFill>
                  <a:srgbClr val="006600"/>
                </a:solidFill>
              </a:rPr>
              <a:t>Komunikácia a rozširovanie benefitov členstva</a:t>
            </a:r>
          </a:p>
          <a:p>
            <a:r>
              <a:rPr lang="sk-SK" dirty="0">
                <a:solidFill>
                  <a:srgbClr val="006600"/>
                </a:solidFill>
              </a:rPr>
              <a:t>Menej dynamický nárast počtu členov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02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Január - Február...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006600"/>
              </a:solidFill>
            </a:endParaRPr>
          </a:p>
          <a:p>
            <a:r>
              <a:rPr lang="sk-SK" dirty="0">
                <a:solidFill>
                  <a:srgbClr val="006600"/>
                </a:solidFill>
              </a:rPr>
              <a:t>Odborný Garant Kam na vysokú: Trnava, Trenčín, Žilina, Banská Bystrica, Prešov, Košice</a:t>
            </a:r>
          </a:p>
          <a:p>
            <a:r>
              <a:rPr lang="sk-SK" dirty="0">
                <a:solidFill>
                  <a:srgbClr val="006600"/>
                </a:solidFill>
              </a:rPr>
              <a:t>12 poradcov ZKPRK, 4 UPSVaR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rozvojkariery.sk/wp-content/uploads/2017/01/kam-na-vysoku-zkprk-300x300.png">
            <a:hlinkClick r:id="rId3"/>
            <a:extLst>
              <a:ext uri="{FF2B5EF4-FFF2-40B4-BE49-F238E27FC236}">
                <a16:creationId xmlns:a16="http://schemas.microsoft.com/office/drawing/2014/main" id="{E5D7CD95-342C-4474-8C8E-054E74370C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rozvojkariery.sk/wp-content/uploads/2017/02/16650501_10206470767366748_1000228883_n-300x225.jpg">
            <a:extLst>
              <a:ext uri="{FF2B5EF4-FFF2-40B4-BE49-F238E27FC236}">
                <a16:creationId xmlns:a16="http://schemas.microsoft.com/office/drawing/2014/main" id="{B8944B06-1F83-4C17-A391-C30FFFAEF3E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03749"/>
            <a:ext cx="3312368" cy="2484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48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4464496"/>
          </a:xfrm>
        </p:spPr>
        <p:txBody>
          <a:bodyPr>
            <a:normAutofit/>
          </a:bodyPr>
          <a:lstStyle/>
          <a:p>
            <a:br>
              <a:rPr lang="sk-SK" sz="5400" b="1" dirty="0">
                <a:solidFill>
                  <a:srgbClr val="006600"/>
                </a:solidFill>
              </a:rPr>
            </a:br>
            <a:r>
              <a:rPr lang="sk-SK" sz="5400" b="1" dirty="0">
                <a:solidFill>
                  <a:srgbClr val="006600"/>
                </a:solidFill>
              </a:rPr>
              <a:t>PLÁN AKTIVÍT 2018</a:t>
            </a:r>
            <a:br>
              <a:rPr lang="sk-SK" sz="5400" b="1" dirty="0">
                <a:solidFill>
                  <a:srgbClr val="006600"/>
                </a:solidFill>
              </a:rPr>
            </a:br>
            <a:br>
              <a:rPr lang="sk-SK" sz="5400" b="1" dirty="0">
                <a:solidFill>
                  <a:srgbClr val="006600"/>
                </a:solidFill>
              </a:rPr>
            </a:br>
            <a:r>
              <a:rPr lang="sk-SK" sz="2800" b="1" dirty="0">
                <a:solidFill>
                  <a:srgbClr val="006600"/>
                </a:solidFill>
              </a:rPr>
              <a:t>VALNÉ ZHROMAŽDENIE 9. 11. 2017</a:t>
            </a:r>
            <a:endParaRPr lang="sk-SK" sz="3600" dirty="0">
              <a:solidFill>
                <a:srgbClr val="006600"/>
              </a:solidFill>
            </a:endParaRPr>
          </a:p>
        </p:txBody>
      </p:sp>
      <p:pic>
        <p:nvPicPr>
          <p:cNvPr id="4" name="Picture 3" descr="C:\Users\tomas\AppData\Local\Microsoft\Windows\INetCache\Content.Word\logo-final-na-bok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543" y="548680"/>
            <a:ext cx="656445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59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Čo určite chceme spraviť 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Predvianočné regionálne kluby „Urobme si kvalitu“ (12/2018 - BB, MT, ďalšie?)</a:t>
            </a:r>
          </a:p>
          <a:p>
            <a:r>
              <a:rPr lang="sk-SK" dirty="0">
                <a:solidFill>
                  <a:srgbClr val="006600"/>
                </a:solidFill>
              </a:rPr>
              <a:t>Akreditovať vzdelávanie</a:t>
            </a:r>
          </a:p>
          <a:p>
            <a:r>
              <a:rPr lang="sk-SK" dirty="0">
                <a:solidFill>
                  <a:srgbClr val="006600"/>
                </a:solidFill>
              </a:rPr>
              <a:t>Veľtrhy práce - pokračovať</a:t>
            </a:r>
          </a:p>
          <a:p>
            <a:pPr lvl="1"/>
            <a:r>
              <a:rPr lang="sk-SK" dirty="0">
                <a:solidFill>
                  <a:srgbClr val="006600"/>
                </a:solidFill>
              </a:rPr>
              <a:t>Kam na vysokú (rozšírenie o program pre výchovných poradcov), </a:t>
            </a:r>
            <a:r>
              <a:rPr lang="sk-SK" dirty="0" err="1">
                <a:solidFill>
                  <a:srgbClr val="006600"/>
                </a:solidFill>
              </a:rPr>
              <a:t>JobExpo</a:t>
            </a:r>
            <a:r>
              <a:rPr lang="sk-SK" dirty="0">
                <a:solidFill>
                  <a:srgbClr val="006600"/>
                </a:solidFill>
              </a:rPr>
              <a:t>, </a:t>
            </a:r>
            <a:r>
              <a:rPr lang="sk-SK" dirty="0" err="1">
                <a:solidFill>
                  <a:srgbClr val="006600"/>
                </a:solidFill>
              </a:rPr>
              <a:t>Gaudeamus</a:t>
            </a:r>
            <a:r>
              <a:rPr lang="sk-SK" dirty="0">
                <a:solidFill>
                  <a:srgbClr val="006600"/>
                </a:solidFill>
              </a:rPr>
              <a:t>, </a:t>
            </a:r>
            <a:r>
              <a:rPr lang="sk-SK" dirty="0" err="1">
                <a:solidFill>
                  <a:srgbClr val="006600"/>
                </a:solidFill>
              </a:rPr>
              <a:t>JobSpott</a:t>
            </a:r>
            <a:r>
              <a:rPr lang="sk-SK" dirty="0">
                <a:solidFill>
                  <a:srgbClr val="006600"/>
                </a:solidFill>
              </a:rPr>
              <a:t>...</a:t>
            </a:r>
          </a:p>
          <a:p>
            <a:r>
              <a:rPr lang="sk-SK" dirty="0">
                <a:solidFill>
                  <a:srgbClr val="006600"/>
                </a:solidFill>
              </a:rPr>
              <a:t>Regionálne kluby s víťazmi NCKP (02/2018)</a:t>
            </a:r>
          </a:p>
          <a:p>
            <a:r>
              <a:rPr lang="sk-SK" dirty="0">
                <a:solidFill>
                  <a:srgbClr val="006600"/>
                </a:solidFill>
              </a:rPr>
              <a:t>HR raňajky s Kariéra.sk (03/2018)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961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Čo určite chceme spraviť II.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006600"/>
              </a:solidFill>
            </a:endParaRPr>
          </a:p>
          <a:p>
            <a:r>
              <a:rPr lang="sk-SK" dirty="0">
                <a:solidFill>
                  <a:srgbClr val="006600"/>
                </a:solidFill>
              </a:rPr>
              <a:t>Prvá verzia štandardov kvality pre poradcov aj organizácie (05/2018)</a:t>
            </a:r>
          </a:p>
          <a:p>
            <a:r>
              <a:rPr lang="sk-SK" dirty="0">
                <a:solidFill>
                  <a:srgbClr val="006600"/>
                </a:solidFill>
              </a:rPr>
              <a:t>Letná škola kariérového poradenstva (06/2018)</a:t>
            </a:r>
          </a:p>
          <a:p>
            <a:r>
              <a:rPr lang="sk-SK" dirty="0">
                <a:solidFill>
                  <a:srgbClr val="006600"/>
                </a:solidFill>
              </a:rPr>
              <a:t>Na kávu s </a:t>
            </a:r>
            <a:r>
              <a:rPr lang="sk-SK" dirty="0" err="1">
                <a:solidFill>
                  <a:srgbClr val="006600"/>
                </a:solidFill>
              </a:rPr>
              <a:t>kariérovým</a:t>
            </a:r>
            <a:r>
              <a:rPr lang="sk-SK" dirty="0">
                <a:solidFill>
                  <a:srgbClr val="006600"/>
                </a:solidFill>
              </a:rPr>
              <a:t> poradcom (10/2018)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95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Nad čím premýšľame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006600"/>
              </a:solidFill>
            </a:endParaRPr>
          </a:p>
          <a:p>
            <a:r>
              <a:rPr lang="sk-SK" dirty="0">
                <a:solidFill>
                  <a:srgbClr val="006600"/>
                </a:solidFill>
              </a:rPr>
              <a:t>Lepšia reprezentácia rôznych sektorov v Rade</a:t>
            </a:r>
          </a:p>
          <a:p>
            <a:r>
              <a:rPr lang="sk-SK" dirty="0">
                <a:solidFill>
                  <a:srgbClr val="006600"/>
                </a:solidFill>
              </a:rPr>
              <a:t>Profesionalizácia a odmeňovanie dobrovoľníkov</a:t>
            </a:r>
          </a:p>
          <a:p>
            <a:r>
              <a:rPr lang="sk-SK" dirty="0">
                <a:solidFill>
                  <a:srgbClr val="006600"/>
                </a:solidFill>
              </a:rPr>
              <a:t>Propagačné video vo forme </a:t>
            </a:r>
            <a:r>
              <a:rPr lang="sk-SK" dirty="0" err="1">
                <a:solidFill>
                  <a:srgbClr val="006600"/>
                </a:solidFill>
              </a:rPr>
              <a:t>info</a:t>
            </a:r>
            <a:r>
              <a:rPr lang="sk-SK" dirty="0">
                <a:solidFill>
                  <a:srgbClr val="006600"/>
                </a:solidFill>
              </a:rPr>
              <a:t>-grafiky, </a:t>
            </a:r>
            <a:r>
              <a:rPr lang="sk-SK" dirty="0" err="1">
                <a:solidFill>
                  <a:srgbClr val="006600"/>
                </a:solidFill>
              </a:rPr>
              <a:t>vlog</a:t>
            </a:r>
            <a:r>
              <a:rPr lang="sk-SK" dirty="0">
                <a:solidFill>
                  <a:srgbClr val="006600"/>
                </a:solidFill>
              </a:rPr>
              <a:t> (</a:t>
            </a:r>
            <a:r>
              <a:rPr lang="sk-SK" dirty="0" err="1">
                <a:solidFill>
                  <a:srgbClr val="006600"/>
                </a:solidFill>
              </a:rPr>
              <a:t>GoGoMan</a:t>
            </a:r>
            <a:r>
              <a:rPr lang="sk-SK" dirty="0">
                <a:solidFill>
                  <a:srgbClr val="006600"/>
                </a:solidFill>
              </a:rPr>
              <a:t>?)</a:t>
            </a:r>
          </a:p>
          <a:p>
            <a:r>
              <a:rPr lang="sk-SK" dirty="0">
                <a:solidFill>
                  <a:srgbClr val="006600"/>
                </a:solidFill>
              </a:rPr>
              <a:t>Nový projekt Erasmus</a:t>
            </a:r>
            <a:r>
              <a:rPr lang="en-US" dirty="0">
                <a:solidFill>
                  <a:srgbClr val="006600"/>
                </a:solidFill>
              </a:rPr>
              <a:t>+ - </a:t>
            </a:r>
            <a:r>
              <a:rPr lang="en-US" dirty="0" err="1">
                <a:solidFill>
                  <a:srgbClr val="006600"/>
                </a:solidFill>
              </a:rPr>
              <a:t>zameran</a:t>
            </a:r>
            <a:r>
              <a:rPr lang="sk-SK" dirty="0">
                <a:solidFill>
                  <a:srgbClr val="006600"/>
                </a:solidFill>
              </a:rPr>
              <a:t>ý na e-</a:t>
            </a:r>
            <a:r>
              <a:rPr lang="sk-SK" dirty="0" err="1">
                <a:solidFill>
                  <a:srgbClr val="006600"/>
                </a:solidFill>
              </a:rPr>
              <a:t>Guidance</a:t>
            </a:r>
            <a:r>
              <a:rPr lang="sk-SK" dirty="0">
                <a:solidFill>
                  <a:srgbClr val="006600"/>
                </a:solidFill>
              </a:rPr>
              <a:t>?</a:t>
            </a:r>
          </a:p>
          <a:p>
            <a:r>
              <a:rPr lang="sk-SK" dirty="0">
                <a:solidFill>
                  <a:srgbClr val="006600"/>
                </a:solidFill>
              </a:rPr>
              <a:t>Národné poradenské fórum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38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8529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ĎAKUJEME!</a:t>
            </a: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63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730" y="0"/>
            <a:ext cx="1035984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D5D544-EDCA-4E98-B053-08E2A2432B07}"/>
              </a:ext>
            </a:extLst>
          </p:cNvPr>
          <p:cNvSpPr txBox="1"/>
          <p:nvPr/>
        </p:nvSpPr>
        <p:spPr>
          <a:xfrm>
            <a:off x="0" y="5903893"/>
            <a:ext cx="3612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www.rozvojkariery.sk</a:t>
            </a:r>
          </a:p>
          <a:p>
            <a:r>
              <a:rPr lang="sk-SK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info@zkprk.sk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Marec</a:t>
            </a: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978C5-B032-4485-BE59-5EA62F1E9D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22192"/>
            <a:ext cx="4964834" cy="2366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91ABC-AED0-49A1-8AEA-C41F4EDEF0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248" y="4149080"/>
            <a:ext cx="514882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6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Apríl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Workshopy ISTP: Nitra, Martin, Košice, Bratislava, Banská Bystrica</a:t>
            </a:r>
          </a:p>
          <a:p>
            <a:r>
              <a:rPr lang="sk-SK" dirty="0">
                <a:solidFill>
                  <a:srgbClr val="006600"/>
                </a:solidFill>
              </a:rPr>
              <a:t>70 účastníkov mimo ZKPRK</a:t>
            </a:r>
          </a:p>
          <a:p>
            <a:r>
              <a:rPr lang="sk-SK" dirty="0">
                <a:solidFill>
                  <a:srgbClr val="006600"/>
                </a:solidFill>
              </a:rPr>
              <a:t>80 000 videní banneru na www.istp.sk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621D1-AF8B-4387-88B2-ACC16933C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671376"/>
            <a:ext cx="4104456" cy="30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6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Máj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Učiace sa Slovensko – pripomienkovanie, tvorba, diskusný klub BA</a:t>
            </a:r>
          </a:p>
          <a:p>
            <a:r>
              <a:rPr lang="sk-SK" dirty="0" err="1">
                <a:solidFill>
                  <a:srgbClr val="006600"/>
                </a:solidFill>
              </a:rPr>
              <a:t>JobExpo</a:t>
            </a:r>
            <a:r>
              <a:rPr lang="sk-SK" dirty="0">
                <a:solidFill>
                  <a:srgbClr val="006600"/>
                </a:solidFill>
              </a:rPr>
              <a:t> 2017 -  7 poradkýň, stovky konzultácií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4A73D-606A-426B-8F0E-897158C294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585774"/>
            <a:ext cx="4553700" cy="25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Jún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Cestujeme za prácou do EÚ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8A2B5-E496-4748-ADD1-ACE2D4B6D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7" y="2483768"/>
            <a:ext cx="2131578" cy="158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4AA42-E83E-46AE-B87C-A3603E2C63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761056"/>
            <a:ext cx="347472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Jún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30</a:t>
            </a:r>
            <a:r>
              <a:rPr lang="en-US" dirty="0">
                <a:solidFill>
                  <a:srgbClr val="006600"/>
                </a:solidFill>
              </a:rPr>
              <a:t>+</a:t>
            </a:r>
            <a:r>
              <a:rPr lang="sk-SK" dirty="0">
                <a:solidFill>
                  <a:srgbClr val="006600"/>
                </a:solidFill>
              </a:rPr>
              <a:t> účastníkov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5D8EE-FE76-4DDC-A508-A379266677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756645"/>
            <a:ext cx="5380577" cy="3354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8A2B5-E496-4748-ADD1-ACE2D4B6DF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97" y="1176338"/>
            <a:ext cx="2131578" cy="15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6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2EBAF-DF07-43B1-9D3C-8CD032101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812" y="2323407"/>
            <a:ext cx="3013364" cy="2211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EC93F8-F9B3-4012-9F57-467D379CC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534592"/>
            <a:ext cx="2755669" cy="1837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86D80F-A8BF-4FF2-B64B-0A33D8231F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74148"/>
            <a:ext cx="3241357" cy="21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8AF363-39C0-45B1-9B47-57C0E5308B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307" y="4291425"/>
            <a:ext cx="2265218" cy="1508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297094-20EF-44FD-9CB1-75FB46E4CC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888" y="1057814"/>
            <a:ext cx="2884516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>
                <a:solidFill>
                  <a:srgbClr val="006600"/>
                </a:solidFill>
              </a:rPr>
              <a:t>Júl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6600"/>
                </a:solidFill>
              </a:rPr>
              <a:t>Partnerstvo s </a:t>
            </a:r>
            <a:r>
              <a:rPr lang="sk-SK" dirty="0" err="1">
                <a:solidFill>
                  <a:srgbClr val="006600"/>
                </a:solidFill>
              </a:rPr>
              <a:t>Euroguidance</a:t>
            </a:r>
            <a:r>
              <a:rPr lang="sk-SK" dirty="0">
                <a:solidFill>
                  <a:srgbClr val="006600"/>
                </a:solidFill>
              </a:rPr>
              <a:t>: publikovanie vybraných článkov z časopisu „Kariérové poradenstvo v teórii a praxi“ </a:t>
            </a: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sk-SK" dirty="0">
              <a:solidFill>
                <a:srgbClr val="006600"/>
              </a:solidFill>
            </a:endParaRPr>
          </a:p>
          <a:p>
            <a:endParaRPr lang="en-GB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s\tomas\AppData\Local\Microsoft\Windows\INetCache\Content.Word\logo-final-na-boku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6093296"/>
            <a:ext cx="213360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2D9A4-D777-45FF-A9AB-85C6158A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3227288"/>
            <a:ext cx="60293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563</Words>
  <Application>Microsoft Office PowerPoint</Application>
  <PresentationFormat>On-screen Show (4:3)</PresentationFormat>
  <Paragraphs>143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 SPRÁVA O ČINNOSTI  VALNÉ ZHROMAŽDENIE 9. 11. 2017</vt:lpstr>
      <vt:lpstr>Január - Február...</vt:lpstr>
      <vt:lpstr>Marec</vt:lpstr>
      <vt:lpstr>Apríl</vt:lpstr>
      <vt:lpstr>Máj</vt:lpstr>
      <vt:lpstr>Jún</vt:lpstr>
      <vt:lpstr>Jún</vt:lpstr>
      <vt:lpstr>PowerPoint Presentation</vt:lpstr>
      <vt:lpstr>Júl</vt:lpstr>
      <vt:lpstr>August</vt:lpstr>
      <vt:lpstr>September</vt:lpstr>
      <vt:lpstr>Október</vt:lpstr>
      <vt:lpstr>November</vt:lpstr>
      <vt:lpstr>Redakčný plán</vt:lpstr>
      <vt:lpstr>Koľko nás je?</vt:lpstr>
      <vt:lpstr>Komunikačná kampaň</vt:lpstr>
      <vt:lpstr>Sociálne siete</vt:lpstr>
      <vt:lpstr>Súhrn</vt:lpstr>
      <vt:lpstr>PowerPoint Presentation</vt:lpstr>
      <vt:lpstr> PLÁN AKTIVÍT 2018  VALNÉ ZHROMAŽDENIE 9. 11. 2017</vt:lpstr>
      <vt:lpstr>Čo určite chceme spraviť I.</vt:lpstr>
      <vt:lpstr>Čo určite chceme spraviť II.</vt:lpstr>
      <vt:lpstr>Nad čím premýšľame</vt:lpstr>
      <vt:lpstr>ĎAKUJEME!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Štefan Grajcár</dc:creator>
  <cp:lastModifiedBy>Tomas Sprlak</cp:lastModifiedBy>
  <cp:revision>56</cp:revision>
  <dcterms:created xsi:type="dcterms:W3CDTF">2017-10-23T10:30:44Z</dcterms:created>
  <dcterms:modified xsi:type="dcterms:W3CDTF">2017-11-09T14:10:53Z</dcterms:modified>
</cp:coreProperties>
</file>