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yoYyJlKv6jx28dW4G8uyUL2te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k-SK"/>
              <a:t>Na Slovensku existuje silná tradícia profesijnej orientácie. V kariérovom poradenstve má každý sektor svoju víziu, ktorá sa prejavuje v tom, na čo dáva sektor dôraz. Každý z týchto pohľadov má svoje výhody a nevýhody. V každom je kúsok pravdy, ale každý z nich má aj svoje obmedzenia. Na ilustráciu, či pobavenie to trošku karikaturizujme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868db2fe5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2868db2fe5_1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9ab8936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f9ab8936ec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806c159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2806c159d4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806c159d4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2806c159d4_1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806c159d4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2806c159d4_1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806c159d4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2806c159d4_1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8cb42d807_0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228cb42d807_0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228cb42d807_0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8cb42d807_0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228cb42d807_0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228cb42d807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8cb42d807_0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8cb42d807_0_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228cb42d807_0_4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228cb42d807_0_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28cb42d807_0_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28cb42d807_0_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8cb42d807_0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228cb42d807_0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28cb42d807_0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228cb42d807_0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228cb42d807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28cb42d807_0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228cb42d807_0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228cb42d807_0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228cb42d807_0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28cb42d807_0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28cb42d807_0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28cb42d807_0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228cb42d807_0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228cb42d807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28cb42d807_0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228cb42d807_0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28cb42d807_0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28cb42d807_0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228cb42d807_0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228cb42d807_0_3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228cb42d807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8cb42d807_0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228cb42d807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8cb42d807_0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28cb42d807_0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228cb42d807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tyzdenkariery.sk/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hyperlink" Target="http://www.euroguidance.sk/nckp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areerguidancecourse.eu/sk/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ctrTitle"/>
          </p:nvPr>
        </p:nvSpPr>
        <p:spPr>
          <a:xfrm>
            <a:off x="683568" y="1268760"/>
            <a:ext cx="777240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5400"/>
              <a:buFont typeface="Calibri"/>
              <a:buNone/>
            </a:pPr>
            <a:br>
              <a:rPr b="1" lang="sk-SK" sz="5400">
                <a:solidFill>
                  <a:srgbClr val="006600"/>
                </a:solidFill>
              </a:rPr>
            </a:br>
            <a:r>
              <a:rPr b="1" lang="sk-SK" sz="5400">
                <a:solidFill>
                  <a:srgbClr val="006600"/>
                </a:solidFill>
              </a:rPr>
              <a:t>SPRÁVA O ČINNOSTI</a:t>
            </a:r>
            <a:br>
              <a:rPr b="1" lang="sk-SK" sz="5400">
                <a:solidFill>
                  <a:srgbClr val="006600"/>
                </a:solidFill>
              </a:rPr>
            </a:br>
            <a:br>
              <a:rPr b="1" lang="sk-SK" sz="5400">
                <a:solidFill>
                  <a:srgbClr val="006600"/>
                </a:solidFill>
              </a:rPr>
            </a:br>
            <a:r>
              <a:rPr b="1" lang="sk-SK" sz="2800">
                <a:solidFill>
                  <a:srgbClr val="006600"/>
                </a:solidFill>
              </a:rPr>
              <a:t>VALNÉ ZHROMAŽDENIE</a:t>
            </a:r>
            <a:br>
              <a:rPr b="1" lang="sk-SK" sz="2800">
                <a:solidFill>
                  <a:srgbClr val="006600"/>
                </a:solidFill>
              </a:rPr>
            </a:br>
            <a:r>
              <a:rPr b="1" lang="sk-SK" sz="2800">
                <a:solidFill>
                  <a:srgbClr val="006600"/>
                </a:solidFill>
              </a:rPr>
              <a:t>30. 3. 2023</a:t>
            </a:r>
            <a:endParaRPr sz="3600">
              <a:solidFill>
                <a:srgbClr val="006600"/>
              </a:solidFill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908720"/>
            <a:ext cx="4499992" cy="13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4. Šíriť povedomie</a:t>
            </a:r>
            <a:endParaRPr/>
          </a:p>
        </p:txBody>
      </p:sp>
      <p:cxnSp>
        <p:nvCxnSpPr>
          <p:cNvPr id="139" name="Google Shape;139;p4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491490" y="2575033"/>
            <a:ext cx="4296534" cy="391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sk-SK" sz="1500"/>
              <a:t>Týždeň kariéry 2022</a:t>
            </a:r>
            <a:r>
              <a:rPr lang="sk-SK" sz="1500"/>
              <a:t>: 16 organizácií, ktoré prihlásili 36 aktivít kariérového poradenstva. Autori 5 najinšpiratívnejších aktivít získali poradenské karty: </a:t>
            </a:r>
            <a:r>
              <a:rPr lang="sk-SK" sz="1500" u="sng">
                <a:solidFill>
                  <a:schemeClr val="hlink"/>
                </a:solidFill>
                <a:hlinkClick r:id="rId3"/>
              </a:rPr>
              <a:t>www.tyzdenkariery.sk</a:t>
            </a:r>
            <a:r>
              <a:rPr lang="sk-SK" sz="1500"/>
              <a:t> 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sk-SK" sz="1500"/>
              <a:t>Séria podujatí “</a:t>
            </a:r>
            <a:r>
              <a:rPr b="1" lang="sk-SK" sz="1500"/>
              <a:t>Na kávu s kariérovým poradcom</a:t>
            </a:r>
            <a:r>
              <a:rPr lang="sk-SK" sz="1500"/>
              <a:t>“, ktoré sa uskutočnili v januári 2023 v 10 slovenských mestách (Bratislava, Banská Bystrica, Banská Štiavnica, Nitra, Trnava, Žilina, Prešov, Poprad, Košice, Lučenec) - dokopy 80 účastníkov</a:t>
            </a:r>
            <a:endParaRPr sz="1500"/>
          </a:p>
          <a:p>
            <a:pPr indent="-24765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342900" lvl="0" marL="342900" rtl="0" algn="l"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solidFill>
                <a:srgbClr val="FF0000"/>
              </a:solidFill>
            </a:endParaRPr>
          </a:p>
        </p:txBody>
      </p:sp>
      <p:pic>
        <p:nvPicPr>
          <p:cNvPr descr="A person standing in front of a store&#10;&#10;Description automatically generated"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19954" r="28265" t="0"/>
          <a:stretch/>
        </p:blipFill>
        <p:spPr>
          <a:xfrm>
            <a:off x="4763616" y="13"/>
            <a:ext cx="4734863" cy="6857987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9090" l="0" r="27271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252663" y="321176"/>
            <a:ext cx="5398329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>
            <p:ph type="title"/>
          </p:nvPr>
        </p:nvSpPr>
        <p:spPr>
          <a:xfrm>
            <a:off x="446103" y="640263"/>
            <a:ext cx="4964858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sk-SK" sz="3500"/>
              <a:t>4. Presadzovanie záujmov</a:t>
            </a:r>
            <a:endParaRPr sz="3500"/>
          </a:p>
        </p:txBody>
      </p:sp>
      <p:sp>
        <p:nvSpPr>
          <p:cNvPr id="149" name="Google Shape;149;p5"/>
          <p:cNvSpPr txBox="1"/>
          <p:nvPr>
            <p:ph idx="1" type="body"/>
          </p:nvPr>
        </p:nvSpPr>
        <p:spPr>
          <a:xfrm>
            <a:off x="445575" y="2121775"/>
            <a:ext cx="4965300" cy="3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k-SK" sz="1800"/>
              <a:t>Národná cena kariérového poradenstva 2022: 24 prihlásených príspevkov, spolupráca s MŠVVaŠ a Zastúpením EK na Slovensku</a:t>
            </a:r>
            <a:br>
              <a:rPr lang="sk-SK" sz="1800"/>
            </a:br>
            <a:r>
              <a:rPr lang="sk-SK" sz="1800" u="sng">
                <a:solidFill>
                  <a:schemeClr val="hlink"/>
                </a:solidFill>
                <a:hlinkClick r:id="rId4"/>
              </a:rPr>
              <a:t>www.euroguidance.sk/nckp</a:t>
            </a:r>
            <a:endParaRPr sz="1800"/>
          </a:p>
          <a:p>
            <a:pPr indent="-334327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sk-SK" sz="1800"/>
              <a:t>Expertná účasť na národných projektoch: Národná sústava povolaní, VÚDPAP Štandardy, kurikulárna reforma</a:t>
            </a:r>
            <a:endParaRPr sz="1800"/>
          </a:p>
          <a:p>
            <a:pPr indent="-334327" lvl="0" marL="342900" rtl="0" algn="l"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sk-SK" sz="1800"/>
              <a:t>Aktívne pôsobenie v rámci medzinárodnej expertnej skupiny CareersNet - príprava detailného popisu poradenského systému na Slovensku (T. Šprlák, L. Ostroha)</a:t>
            </a:r>
            <a:endParaRPr sz="1800"/>
          </a:p>
          <a:p>
            <a:pPr indent="-209550" lvl="0" marL="3429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/>
          </a:p>
          <a:p>
            <a:pPr indent="-209550" lvl="0" marL="3429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/>
          </a:p>
          <a:p>
            <a:pPr indent="-152400" lvl="1" marL="742950" rtl="0" algn="l">
              <a:spcBef>
                <a:spcPts val="42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Webstránka (2022)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38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sk-SK"/>
              <a:t>Takmer 10 000 návštevníkov ročne a viac ako 26 tisíc jedinečných zobrazení stránky - porovnateľné s minulými rokmi. </a:t>
            </a:r>
            <a:endParaRPr/>
          </a:p>
          <a:p>
            <a:pPr indent="-4038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sk-SK"/>
              <a:t>Vedie hlavná stránka, nasleduje výcvik, v TOP 3 je aj zoznam poradcov (takmer 1000 zobrazení ročne). </a:t>
            </a:r>
            <a:endParaRPr/>
          </a:p>
          <a:p>
            <a:pPr indent="-4038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sk-SK"/>
              <a:t>Najviac ľudí prichádza z organického vyhľadávania na Google (58,7%), ale 28,8% vstupuje na náš web priamo, čiže ide o stálych používateľov, ktorý web poznajú, možno ho majú v záložkách. Zvyšok tvoria návštevníci, ktorí k nám prídu preposlaním linku alebo z postov na sociálnych sieťach. 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Sociálne siete</a:t>
            </a:r>
            <a:endParaRPr b="1"/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sk-SK"/>
              <a:t>Facebook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Char char="●"/>
            </a:pPr>
            <a:r>
              <a:rPr lang="sk-SK"/>
              <a:t>1681 sledovateľov (+ viac ako 350 v porovnaní s 2020).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Char char="●"/>
            </a:pPr>
            <a:r>
              <a:rPr lang="sk-SK"/>
              <a:t>Najväčšie prirodzené dosahy mali praktické podujatia, tréningy, webináre, </a:t>
            </a:r>
            <a:endParaRPr/>
          </a:p>
          <a:p>
            <a:pPr indent="-267335" lvl="0" marL="342900" rtl="0" algn="l">
              <a:spcBef>
                <a:spcPts val="544"/>
              </a:spcBef>
              <a:spcAft>
                <a:spcPts val="0"/>
              </a:spcAft>
              <a:buSzPct val="100000"/>
              <a:buChar char="●"/>
            </a:pPr>
            <a:r>
              <a:rPr lang="sk-SK"/>
              <a:t>platená reklama: Týždeň kariéry a Na kávu s kariérovým poradcom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sk-SK"/>
              <a:t>YouTube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Char char="●"/>
            </a:pPr>
            <a:r>
              <a:rPr lang="sk-SK"/>
              <a:t>44 videí,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Char char="●"/>
            </a:pPr>
            <a:r>
              <a:rPr lang="sk-SK"/>
              <a:t>80 odberateľov,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Char char="●"/>
            </a:pPr>
            <a:r>
              <a:rPr lang="sk-SK"/>
              <a:t>takmer 11 tisíc videní spolu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77777"/>
              <a:buChar char="●"/>
            </a:pPr>
            <a:r>
              <a:rPr lang="sk-SK"/>
              <a:t>najpozeranejší je rozhovor s Normandom E. Amundsenom (2300 videní), ale aj webináre či videá z NCKP 2020. 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1200"/>
              </a:spcAft>
              <a:buClr>
                <a:schemeClr val="dk1"/>
              </a:buClr>
              <a:buSzPct val="17777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2987824" y="28529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Calibri"/>
              <a:buNone/>
            </a:pPr>
            <a:r>
              <a:rPr b="1" lang="sk-SK" sz="3600">
                <a:solidFill>
                  <a:srgbClr val="006600"/>
                </a:solidFill>
              </a:rPr>
              <a:t>ĎAKUJEME!</a:t>
            </a:r>
            <a:endParaRPr/>
          </a:p>
        </p:txBody>
      </p:sp>
      <p:pic>
        <p:nvPicPr>
          <p:cNvPr descr="C:\Users\tomas\AppData\Local\Microsoft\Windows\INetCache\Content.Word\logo-final-na-boku.png"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5730" y="0"/>
            <a:ext cx="103598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0" y="5903893"/>
            <a:ext cx="361235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www.rozvojkariery.sk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info@zkprk.sk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71" name="Google Shape;71;p2"/>
          <p:cNvPicPr preferRelativeResize="0"/>
          <p:nvPr/>
        </p:nvPicPr>
        <p:blipFill rotWithShape="1">
          <a:blip r:embed="rId3">
            <a:alphaModFix/>
          </a:blip>
          <a:srcRect b="9091" l="0" r="19091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/>
          <p:nvPr/>
        </p:nvSpPr>
        <p:spPr>
          <a:xfrm>
            <a:off x="252663" y="321176"/>
            <a:ext cx="5398329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446103" y="640263"/>
            <a:ext cx="4964858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k-SK" sz="3000"/>
              <a:t>1. Združovať a sieťovať odborníkov, podporovať spoluprácu</a:t>
            </a:r>
            <a:endParaRPr sz="3000"/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445581" y="2121763"/>
            <a:ext cx="4965379" cy="37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-SK" sz="2100"/>
              <a:t>V zozname celkovo 155 členov, z toho 16 právnických osôb</a:t>
            </a:r>
            <a:r>
              <a:rPr lang="sk-SK" sz="2100"/>
              <a:t>. </a:t>
            </a:r>
            <a:endParaRPr sz="2100"/>
          </a:p>
          <a:p>
            <a:pPr indent="-342900" lvl="0" marL="3429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-SK" sz="2100"/>
              <a:t>16 nových členov/členiek</a:t>
            </a:r>
            <a:endParaRPr sz="2100"/>
          </a:p>
          <a:p>
            <a:pPr indent="-342900" lvl="0" marL="3429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-SK" sz="2100"/>
              <a:t>1</a:t>
            </a:r>
            <a:r>
              <a:rPr lang="sk-SK" sz="2100"/>
              <a:t> bežiaci projekt Erasmus+ (vzdelávanie pre členov ZKPRK v zahraničí)</a:t>
            </a:r>
            <a:endParaRPr sz="2100"/>
          </a:p>
          <a:p>
            <a:pPr indent="-342900" lvl="0" marL="3429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-SK" sz="2100"/>
              <a:t>2 podané Erasmus+ projekty - čakajú na schválenie</a:t>
            </a:r>
            <a:endParaRPr sz="2100"/>
          </a:p>
          <a:p>
            <a:pPr indent="-304800" lvl="1" marL="74295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100"/>
              <a:buChar char="○"/>
            </a:pPr>
            <a:r>
              <a:rPr lang="sk-SK" sz="2100"/>
              <a:t>Exploring Green Guidance (koordinátor)</a:t>
            </a:r>
            <a:endParaRPr sz="2100"/>
          </a:p>
          <a:p>
            <a:pPr indent="-304800" lvl="1" marL="74295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2100"/>
              <a:buChar char="○"/>
            </a:pPr>
            <a:r>
              <a:rPr lang="sk-SK" sz="2100"/>
              <a:t>Podpora kariérovej odolnosti žiakov a žiačok v školách (partner)</a:t>
            </a:r>
            <a:endParaRPr sz="2100"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565" y="1844824"/>
            <a:ext cx="2302435" cy="86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sk-SK" sz="3700"/>
              <a:t>2. Podporovať odborný rast a vzdelávanie</a:t>
            </a:r>
            <a:endParaRPr sz="3700"/>
          </a:p>
        </p:txBody>
      </p:sp>
      <p:cxnSp>
        <p:nvCxnSpPr>
          <p:cNvPr id="81" name="Google Shape;81;p3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491490" y="2575034"/>
            <a:ext cx="3840085" cy="3462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3528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-SK" sz="1600"/>
              <a:t>Letná škola kariérového poradenstva 2022 (Zvolen, 10. - 11. jún) - 50 účastníkov</a:t>
            </a:r>
            <a:endParaRPr sz="1600"/>
          </a:p>
          <a:p>
            <a:pPr indent="-33528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-SK" sz="1600"/>
              <a:t>Zimná škola kariérového poradenstva 2022 (Veľký Meder, 2. - 3. december) - 35 účastníkov</a:t>
            </a:r>
            <a:endParaRPr sz="1600"/>
          </a:p>
          <a:p>
            <a:pPr indent="-31496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-SK" sz="1600"/>
              <a:t>ZKPRK vyslalo do zahraničia 13 účastníkov, ktorí absolvovali 7 vzdelávacích kurzov a študijných návštev v 5 rôznych európskych krajinách</a:t>
            </a:r>
            <a:endParaRPr sz="1600"/>
          </a:p>
          <a:p>
            <a:pPr indent="-335280" lvl="0" marL="3429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k-SK" sz="1600"/>
              <a:t>Spolupráca na príprave a vývoji e-learningu pre kariérových poradcov - </a:t>
            </a:r>
            <a:r>
              <a:rPr lang="sk-SK" sz="1600" u="sng">
                <a:solidFill>
                  <a:schemeClr val="hlink"/>
                </a:solidFill>
                <a:hlinkClick r:id="rId3"/>
              </a:rPr>
              <a:t>https://careerguidancecourse.eu/sk/</a:t>
            </a:r>
            <a:r>
              <a:rPr lang="sk-SK" sz="1600"/>
              <a:t> </a:t>
            </a:r>
            <a:endParaRPr sz="1600"/>
          </a:p>
          <a:p>
            <a:pPr indent="-257809" lvl="1" marL="74295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sk-SK" sz="1600"/>
              <a:t>vyše 150 registrovaných používateľov zo Slovenska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A group of people in a room&#10;&#10;Description automatically generated" id="83" name="Google Shape;83;p3"/>
          <p:cNvPicPr preferRelativeResize="0"/>
          <p:nvPr/>
        </p:nvPicPr>
        <p:blipFill rotWithShape="1">
          <a:blip r:embed="rId4">
            <a:alphaModFix/>
          </a:blip>
          <a:srcRect b="0" l="19564" r="28655" t="0"/>
          <a:stretch/>
        </p:blipFill>
        <p:spPr>
          <a:xfrm>
            <a:off x="4409136" y="10"/>
            <a:ext cx="4734863" cy="6857987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2868db2fe5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0" y="1358563"/>
            <a:ext cx="8690701" cy="41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9ab8936ec_0_0"/>
          <p:cNvSpPr txBox="1"/>
          <p:nvPr>
            <p:ph type="title"/>
          </p:nvPr>
        </p:nvSpPr>
        <p:spPr>
          <a:xfrm>
            <a:off x="491490" y="365125"/>
            <a:ext cx="38400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sk-SK" sz="3700"/>
              <a:t>3</a:t>
            </a:r>
            <a:r>
              <a:rPr lang="sk-SK" sz="3700"/>
              <a:t>. Výcvik kariérového poradenstva</a:t>
            </a:r>
            <a:endParaRPr sz="3700"/>
          </a:p>
        </p:txBody>
      </p:sp>
      <p:cxnSp>
        <p:nvCxnSpPr>
          <p:cNvPr id="94" name="Google Shape;94;g1f9ab8936ec_0_0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g1f9ab8936ec_0_0"/>
          <p:cNvSpPr txBox="1"/>
          <p:nvPr>
            <p:ph idx="1" type="body"/>
          </p:nvPr>
        </p:nvSpPr>
        <p:spPr>
          <a:xfrm>
            <a:off x="491500" y="2921800"/>
            <a:ext cx="46344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Char char="●"/>
            </a:pPr>
            <a:r>
              <a:rPr b="1" lang="sk-SK" sz="2280">
                <a:solidFill>
                  <a:schemeClr val="accent1"/>
                </a:solidFill>
              </a:rPr>
              <a:t>CELOŽIVOTNÉ VZDELÁVANIE</a:t>
            </a:r>
            <a:endParaRPr b="1" sz="2280">
              <a:solidFill>
                <a:schemeClr val="accent1"/>
              </a:solidFill>
            </a:endParaRPr>
          </a:p>
          <a:p>
            <a:pPr indent="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80">
              <a:solidFill>
                <a:schemeClr val="accent1"/>
              </a:solidFill>
            </a:endParaRPr>
          </a:p>
          <a:p>
            <a:pPr indent="-39370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Char char="●"/>
            </a:pPr>
            <a:r>
              <a:rPr b="1" lang="sk-SK" sz="2280">
                <a:solidFill>
                  <a:schemeClr val="accent1"/>
                </a:solidFill>
              </a:rPr>
              <a:t>INOVAČNÉ VZDELÁVANIE</a:t>
            </a:r>
            <a:endParaRPr b="1" sz="2280">
              <a:solidFill>
                <a:schemeClr val="accent1"/>
              </a:solidFill>
            </a:endParaRPr>
          </a:p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280"/>
              <a:t> </a:t>
            </a:r>
            <a:endParaRPr sz="2280"/>
          </a:p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80"/>
          </a:p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280"/>
              <a:t>9 výcvikových skupín</a:t>
            </a:r>
            <a:endParaRPr b="1" sz="22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80"/>
          </a:p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80"/>
          </a:p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280"/>
              <a:t>94 účastníkov</a:t>
            </a:r>
            <a:endParaRPr b="1" sz="2280"/>
          </a:p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80"/>
          </a:p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80"/>
          </a:p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280"/>
              <a:t>73 absolventov</a:t>
            </a:r>
            <a:endParaRPr b="1" sz="2280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</p:txBody>
      </p:sp>
      <p:pic>
        <p:nvPicPr>
          <p:cNvPr id="96" name="Google Shape;96;g1f9ab8936ec_0_0"/>
          <p:cNvPicPr preferRelativeResize="0"/>
          <p:nvPr/>
        </p:nvPicPr>
        <p:blipFill rotWithShape="1">
          <a:blip r:embed="rId3">
            <a:alphaModFix/>
          </a:blip>
          <a:srcRect b="-9167" l="27301" r="19365" t="-12902"/>
          <a:stretch/>
        </p:blipFill>
        <p:spPr>
          <a:xfrm>
            <a:off x="4409136" y="10"/>
            <a:ext cx="4734863" cy="6857997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806c159d4_0_0"/>
          <p:cNvSpPr txBox="1"/>
          <p:nvPr>
            <p:ph type="title"/>
          </p:nvPr>
        </p:nvSpPr>
        <p:spPr>
          <a:xfrm>
            <a:off x="491500" y="365125"/>
            <a:ext cx="8307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k-SK" sz="3700"/>
              <a:t>3. Výcvik kariérového poradenstva - hodnotenie lektoriek</a:t>
            </a:r>
            <a:endParaRPr sz="3700"/>
          </a:p>
        </p:txBody>
      </p:sp>
      <p:cxnSp>
        <p:nvCxnSpPr>
          <p:cNvPr id="102" name="Google Shape;102;g22806c159d4_0_0"/>
          <p:cNvCxnSpPr/>
          <p:nvPr/>
        </p:nvCxnSpPr>
        <p:spPr>
          <a:xfrm>
            <a:off x="2857490" y="137163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g22806c159d4_0_0"/>
          <p:cNvSpPr txBox="1"/>
          <p:nvPr>
            <p:ph idx="1" type="body"/>
          </p:nvPr>
        </p:nvSpPr>
        <p:spPr>
          <a:xfrm>
            <a:off x="491500" y="1658050"/>
            <a:ext cx="8088600" cy="3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</p:txBody>
      </p:sp>
      <p:pic>
        <p:nvPicPr>
          <p:cNvPr id="104" name="Google Shape;104;g22806c159d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75" y="1518200"/>
            <a:ext cx="4572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2806c159d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050" y="3927750"/>
            <a:ext cx="4572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ázok, na ktorom je tráva, osoba, exteriér, skupina&#10;&#10;Automaticky generovaný popis" id="106" name="Google Shape;106;g22806c159d4_0_0"/>
          <p:cNvPicPr preferRelativeResize="0"/>
          <p:nvPr/>
        </p:nvPicPr>
        <p:blipFill rotWithShape="1">
          <a:blip r:embed="rId5">
            <a:alphaModFix/>
          </a:blip>
          <a:srcRect b="0" l="10865" r="0" t="0"/>
          <a:stretch/>
        </p:blipFill>
        <p:spPr>
          <a:xfrm>
            <a:off x="5005000" y="1537650"/>
            <a:ext cx="3794100" cy="222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ázok, na ktorom je osoba, stena, skupina, vnútri&#10;&#10;Automaticky generovaný popis" id="107" name="Google Shape;107;g22806c159d4_0_0"/>
          <p:cNvPicPr preferRelativeResize="0"/>
          <p:nvPr/>
        </p:nvPicPr>
        <p:blipFill rotWithShape="1">
          <a:blip r:embed="rId6">
            <a:alphaModFix/>
          </a:blip>
          <a:srcRect b="0" l="1263" r="9" t="0"/>
          <a:stretch/>
        </p:blipFill>
        <p:spPr>
          <a:xfrm>
            <a:off x="651525" y="4261399"/>
            <a:ext cx="3193674" cy="25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806c159d4_1_2"/>
          <p:cNvSpPr txBox="1"/>
          <p:nvPr>
            <p:ph type="title"/>
          </p:nvPr>
        </p:nvSpPr>
        <p:spPr>
          <a:xfrm>
            <a:off x="491500" y="365125"/>
            <a:ext cx="8307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sk-SK" sz="3700"/>
              <a:t>3. Spätná väzba na výcvik</a:t>
            </a:r>
            <a:endParaRPr sz="3700"/>
          </a:p>
        </p:txBody>
      </p:sp>
      <p:cxnSp>
        <p:nvCxnSpPr>
          <p:cNvPr id="113" name="Google Shape;113;g22806c159d4_1_2"/>
          <p:cNvCxnSpPr/>
          <p:nvPr/>
        </p:nvCxnSpPr>
        <p:spPr>
          <a:xfrm>
            <a:off x="2930790" y="121998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g22806c159d4_1_2"/>
          <p:cNvSpPr txBox="1"/>
          <p:nvPr>
            <p:ph idx="1" type="body"/>
          </p:nvPr>
        </p:nvSpPr>
        <p:spPr>
          <a:xfrm>
            <a:off x="356700" y="2045600"/>
            <a:ext cx="8088600" cy="3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</p:txBody>
      </p:sp>
      <p:pic>
        <p:nvPicPr>
          <p:cNvPr id="115" name="Google Shape;115;g22806c159d4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275" y="1674900"/>
            <a:ext cx="8662401" cy="451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806c159d4_1_11"/>
          <p:cNvSpPr txBox="1"/>
          <p:nvPr>
            <p:ph type="title"/>
          </p:nvPr>
        </p:nvSpPr>
        <p:spPr>
          <a:xfrm>
            <a:off x="491500" y="365125"/>
            <a:ext cx="8307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k-SK" sz="3700"/>
              <a:t>3. Posun v kompetenciách absolventov </a:t>
            </a:r>
            <a:endParaRPr sz="3700"/>
          </a:p>
        </p:txBody>
      </p:sp>
      <p:cxnSp>
        <p:nvCxnSpPr>
          <p:cNvPr id="121" name="Google Shape;121;g22806c159d4_1_11"/>
          <p:cNvCxnSpPr/>
          <p:nvPr/>
        </p:nvCxnSpPr>
        <p:spPr>
          <a:xfrm>
            <a:off x="2930790" y="121998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g22806c159d4_1_11"/>
          <p:cNvSpPr txBox="1"/>
          <p:nvPr>
            <p:ph idx="1" type="body"/>
          </p:nvPr>
        </p:nvSpPr>
        <p:spPr>
          <a:xfrm>
            <a:off x="356700" y="2045600"/>
            <a:ext cx="8088600" cy="3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</p:txBody>
      </p:sp>
      <p:pic>
        <p:nvPicPr>
          <p:cNvPr id="123" name="Google Shape;123;g22806c159d4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00" y="2059788"/>
            <a:ext cx="8307600" cy="35437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2806c159d4_1_11"/>
          <p:cNvSpPr txBox="1"/>
          <p:nvPr/>
        </p:nvSpPr>
        <p:spPr>
          <a:xfrm>
            <a:off x="492025" y="617387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>
                <a:latin typeface="Calibri"/>
                <a:ea typeface="Calibri"/>
                <a:cs typeface="Calibri"/>
                <a:sym typeface="Calibri"/>
              </a:rPr>
              <a:t>Výsledky z dotazníku merania kompetencií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806c159d4_1_19"/>
          <p:cNvSpPr txBox="1"/>
          <p:nvPr>
            <p:ph type="title"/>
          </p:nvPr>
        </p:nvSpPr>
        <p:spPr>
          <a:xfrm>
            <a:off x="491500" y="365125"/>
            <a:ext cx="8307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k-SK" sz="3700"/>
              <a:t>3. Posun v kompetenciách absolventov </a:t>
            </a:r>
            <a:endParaRPr sz="3700"/>
          </a:p>
        </p:txBody>
      </p:sp>
      <p:cxnSp>
        <p:nvCxnSpPr>
          <p:cNvPr id="130" name="Google Shape;130;g22806c159d4_1_19"/>
          <p:cNvCxnSpPr/>
          <p:nvPr/>
        </p:nvCxnSpPr>
        <p:spPr>
          <a:xfrm>
            <a:off x="2930790" y="1219980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g22806c159d4_1_19"/>
          <p:cNvSpPr txBox="1"/>
          <p:nvPr>
            <p:ph idx="1" type="body"/>
          </p:nvPr>
        </p:nvSpPr>
        <p:spPr>
          <a:xfrm>
            <a:off x="356700" y="2045600"/>
            <a:ext cx="8088600" cy="3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  <a:p>
            <a:pPr indent="0" lvl="0" marL="0" rtl="0" algn="ctr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t/>
            </a:r>
            <a:endParaRPr sz="1679"/>
          </a:p>
        </p:txBody>
      </p:sp>
      <p:pic>
        <p:nvPicPr>
          <p:cNvPr id="132" name="Google Shape;132;g22806c159d4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88" y="1534850"/>
            <a:ext cx="7393826" cy="42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2806c159d4_1_19"/>
          <p:cNvSpPr txBox="1"/>
          <p:nvPr/>
        </p:nvSpPr>
        <p:spPr>
          <a:xfrm>
            <a:off x="704100" y="610117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>
                <a:latin typeface="Calibri"/>
                <a:ea typeface="Calibri"/>
                <a:cs typeface="Calibri"/>
                <a:sym typeface="Calibri"/>
              </a:rPr>
              <a:t>Výsledky z dotazníku merania kompetencií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2019-02-22T11:19:01Z</dcterms:created>
  <dc:creator>Tomas Sprlak</dc:creator>
</cp:coreProperties>
</file>